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006918a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006918a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8006918a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006918a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8006918a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006918a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006918a2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006918a2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4e582214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e582214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4e582214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4e582214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4e6d355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e6d35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8006918a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8006918a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8006918a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8006918a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006918a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006918a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8006918a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8006918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e582214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e582214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8006918a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8006918a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8006918a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8006918a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8006918a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8006918a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8006918a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8006918a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8006918a2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8006918a2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006918a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006918a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4e582214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4e582214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e582214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e582214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2.png"/><Relationship Id="rId10" Type="http://schemas.openxmlformats.org/officeDocument/2006/relationships/image" Target="../media/image25.png"/><Relationship Id="rId9" Type="http://schemas.openxmlformats.org/officeDocument/2006/relationships/image" Target="../media/image21.png"/><Relationship Id="rId5" Type="http://schemas.openxmlformats.org/officeDocument/2006/relationships/image" Target="../media/image74.png"/><Relationship Id="rId6" Type="http://schemas.openxmlformats.org/officeDocument/2006/relationships/image" Target="../media/image82.png"/><Relationship Id="rId7" Type="http://schemas.openxmlformats.org/officeDocument/2006/relationships/image" Target="../media/image84.png"/><Relationship Id="rId8"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8.jpg"/><Relationship Id="rId5" Type="http://schemas.openxmlformats.org/officeDocument/2006/relationships/image" Target="../media/image27.png"/><Relationship Id="rId6" Type="http://schemas.openxmlformats.org/officeDocument/2006/relationships/image" Target="../media/image78.jpg"/><Relationship Id="rId7"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44.gif"/><Relationship Id="rId5" Type="http://schemas.openxmlformats.org/officeDocument/2006/relationships/image" Target="../media/image8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0.png"/><Relationship Id="rId4"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3.png"/><Relationship Id="rId6" Type="http://schemas.openxmlformats.org/officeDocument/2006/relationships/image" Target="../media/image61.png"/><Relationship Id="rId7"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60.jpg"/><Relationship Id="rId5" Type="http://schemas.openxmlformats.org/officeDocument/2006/relationships/image" Target="../media/image45.png"/><Relationship Id="rId6" Type="http://schemas.openxmlformats.org/officeDocument/2006/relationships/image" Target="../media/image58.png"/><Relationship Id="rId7" Type="http://schemas.openxmlformats.org/officeDocument/2006/relationships/image" Target="../media/image85.png"/><Relationship Id="rId8"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1.png"/><Relationship Id="rId8"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77.png"/><Relationship Id="rId11" Type="http://schemas.openxmlformats.org/officeDocument/2006/relationships/image" Target="../media/image70.png"/><Relationship Id="rId10" Type="http://schemas.openxmlformats.org/officeDocument/2006/relationships/image" Target="../media/image66.png"/><Relationship Id="rId9" Type="http://schemas.openxmlformats.org/officeDocument/2006/relationships/image" Target="../media/image67.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6.jpg"/><Relationship Id="rId4" Type="http://schemas.openxmlformats.org/officeDocument/2006/relationships/image" Target="../media/image4.jpg"/><Relationship Id="rId11" Type="http://schemas.openxmlformats.org/officeDocument/2006/relationships/image" Target="../media/image7.jpg"/><Relationship Id="rId10" Type="http://schemas.openxmlformats.org/officeDocument/2006/relationships/image" Target="../media/image63.jpg"/><Relationship Id="rId12" Type="http://schemas.openxmlformats.org/officeDocument/2006/relationships/image" Target="../media/image8.jpg"/><Relationship Id="rId9" Type="http://schemas.openxmlformats.org/officeDocument/2006/relationships/image" Target="../media/image3.jpg"/><Relationship Id="rId5" Type="http://schemas.openxmlformats.org/officeDocument/2006/relationships/image" Target="../media/image72.jpg"/><Relationship Id="rId6" Type="http://schemas.openxmlformats.org/officeDocument/2006/relationships/image" Target="../media/image68.jpg"/><Relationship Id="rId7" Type="http://schemas.openxmlformats.org/officeDocument/2006/relationships/image" Target="../media/image2.jpg"/><Relationship Id="rId8"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79.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696400"/>
            <a:ext cx="8520600" cy="67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CREATIVE DESIGN DOCUMENT</a:t>
            </a:r>
            <a:endParaRPr sz="2400"/>
          </a:p>
        </p:txBody>
      </p:sp>
      <p:sp>
        <p:nvSpPr>
          <p:cNvPr id="55" name="Google Shape;55;p13"/>
          <p:cNvSpPr txBox="1"/>
          <p:nvPr>
            <p:ph idx="1" type="subTitle"/>
          </p:nvPr>
        </p:nvSpPr>
        <p:spPr>
          <a:xfrm>
            <a:off x="311700" y="4263225"/>
            <a:ext cx="85206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a:blip r:embed="rId3">
            <a:alphaModFix/>
          </a:blip>
          <a:stretch>
            <a:fillRect/>
          </a:stretch>
        </p:blipFill>
        <p:spPr>
          <a:xfrm>
            <a:off x="1796250" y="579250"/>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Resource Assets Design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42" name="Google Shape;142;p22"/>
          <p:cNvPicPr preferRelativeResize="0"/>
          <p:nvPr/>
        </p:nvPicPr>
        <p:blipFill>
          <a:blip r:embed="rId3">
            <a:alphaModFix/>
          </a:blip>
          <a:stretch>
            <a:fillRect/>
          </a:stretch>
        </p:blipFill>
        <p:spPr>
          <a:xfrm>
            <a:off x="3645627" y="3347554"/>
            <a:ext cx="1662130" cy="973735"/>
          </a:xfrm>
          <a:prstGeom prst="rect">
            <a:avLst/>
          </a:prstGeom>
          <a:noFill/>
          <a:ln>
            <a:noFill/>
          </a:ln>
        </p:spPr>
      </p:pic>
      <p:pic>
        <p:nvPicPr>
          <p:cNvPr id="143" name="Google Shape;143;p22"/>
          <p:cNvPicPr preferRelativeResize="0"/>
          <p:nvPr/>
        </p:nvPicPr>
        <p:blipFill>
          <a:blip r:embed="rId4">
            <a:alphaModFix/>
          </a:blip>
          <a:stretch>
            <a:fillRect/>
          </a:stretch>
        </p:blipFill>
        <p:spPr>
          <a:xfrm>
            <a:off x="3645625" y="2319825"/>
            <a:ext cx="1662134" cy="974328"/>
          </a:xfrm>
          <a:prstGeom prst="rect">
            <a:avLst/>
          </a:prstGeom>
          <a:noFill/>
          <a:ln>
            <a:noFill/>
          </a:ln>
        </p:spPr>
      </p:pic>
      <p:pic>
        <p:nvPicPr>
          <p:cNvPr id="144" name="Google Shape;144;p22"/>
          <p:cNvPicPr preferRelativeResize="0"/>
          <p:nvPr/>
        </p:nvPicPr>
        <p:blipFill>
          <a:blip r:embed="rId5">
            <a:alphaModFix/>
          </a:blip>
          <a:stretch>
            <a:fillRect/>
          </a:stretch>
        </p:blipFill>
        <p:spPr>
          <a:xfrm>
            <a:off x="3627052" y="1198500"/>
            <a:ext cx="1067140" cy="1028437"/>
          </a:xfrm>
          <a:prstGeom prst="rect">
            <a:avLst/>
          </a:prstGeom>
          <a:noFill/>
          <a:ln>
            <a:noFill/>
          </a:ln>
        </p:spPr>
      </p:pic>
      <p:pic>
        <p:nvPicPr>
          <p:cNvPr id="145" name="Google Shape;145;p22"/>
          <p:cNvPicPr preferRelativeResize="0"/>
          <p:nvPr/>
        </p:nvPicPr>
        <p:blipFill>
          <a:blip r:embed="rId6">
            <a:alphaModFix/>
          </a:blip>
          <a:stretch>
            <a:fillRect/>
          </a:stretch>
        </p:blipFill>
        <p:spPr>
          <a:xfrm>
            <a:off x="5896256" y="1198507"/>
            <a:ext cx="1225250" cy="1028434"/>
          </a:xfrm>
          <a:prstGeom prst="rect">
            <a:avLst/>
          </a:prstGeom>
          <a:noFill/>
          <a:ln>
            <a:noFill/>
          </a:ln>
        </p:spPr>
      </p:pic>
      <p:pic>
        <p:nvPicPr>
          <p:cNvPr id="146" name="Google Shape;146;p22"/>
          <p:cNvPicPr preferRelativeResize="0"/>
          <p:nvPr/>
        </p:nvPicPr>
        <p:blipFill>
          <a:blip r:embed="rId7">
            <a:alphaModFix/>
          </a:blip>
          <a:stretch>
            <a:fillRect/>
          </a:stretch>
        </p:blipFill>
        <p:spPr>
          <a:xfrm>
            <a:off x="7178825" y="1198507"/>
            <a:ext cx="1147076" cy="1028435"/>
          </a:xfrm>
          <a:prstGeom prst="rect">
            <a:avLst/>
          </a:prstGeom>
          <a:noFill/>
          <a:ln>
            <a:noFill/>
          </a:ln>
        </p:spPr>
      </p:pic>
      <p:pic>
        <p:nvPicPr>
          <p:cNvPr id="147" name="Google Shape;147;p22"/>
          <p:cNvPicPr preferRelativeResize="0"/>
          <p:nvPr/>
        </p:nvPicPr>
        <p:blipFill>
          <a:blip r:embed="rId8">
            <a:alphaModFix/>
          </a:blip>
          <a:stretch>
            <a:fillRect/>
          </a:stretch>
        </p:blipFill>
        <p:spPr>
          <a:xfrm>
            <a:off x="4751503" y="1198504"/>
            <a:ext cx="1087436" cy="1028434"/>
          </a:xfrm>
          <a:prstGeom prst="rect">
            <a:avLst/>
          </a:prstGeom>
          <a:noFill/>
          <a:ln>
            <a:noFill/>
          </a:ln>
        </p:spPr>
      </p:pic>
      <p:sp>
        <p:nvSpPr>
          <p:cNvPr id="148" name="Google Shape;148;p22"/>
          <p:cNvSpPr txBox="1"/>
          <p:nvPr/>
        </p:nvSpPr>
        <p:spPr>
          <a:xfrm>
            <a:off x="421350" y="1323650"/>
            <a:ext cx="2556000" cy="3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Wongles can be sent to collect resources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Wood</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Metal</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Mushroom</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Food</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Geiger Strain (From crystal nodes)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Hammer</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Fishing Rod</a:t>
            </a:r>
            <a:endParaRPr sz="1100">
              <a:solidFill>
                <a:srgbClr val="FFFFFF"/>
              </a:solidFill>
              <a:latin typeface="Century Gothic"/>
              <a:ea typeface="Century Gothic"/>
              <a:cs typeface="Century Gothic"/>
              <a:sym typeface="Century Gothic"/>
            </a:endParaRPr>
          </a:p>
        </p:txBody>
      </p:sp>
      <p:pic>
        <p:nvPicPr>
          <p:cNvPr id="149" name="Google Shape;149;p22"/>
          <p:cNvPicPr preferRelativeResize="0"/>
          <p:nvPr/>
        </p:nvPicPr>
        <p:blipFill>
          <a:blip r:embed="rId9">
            <a:alphaModFix/>
          </a:blip>
          <a:stretch>
            <a:fillRect/>
          </a:stretch>
        </p:blipFill>
        <p:spPr>
          <a:xfrm>
            <a:off x="5358694" y="2332818"/>
            <a:ext cx="1142949" cy="1988475"/>
          </a:xfrm>
          <a:prstGeom prst="rect">
            <a:avLst/>
          </a:prstGeom>
          <a:noFill/>
          <a:ln>
            <a:noFill/>
          </a:ln>
        </p:spPr>
      </p:pic>
      <p:pic>
        <p:nvPicPr>
          <p:cNvPr id="150" name="Google Shape;150;p22"/>
          <p:cNvPicPr preferRelativeResize="0"/>
          <p:nvPr/>
        </p:nvPicPr>
        <p:blipFill>
          <a:blip r:embed="rId10">
            <a:alphaModFix/>
          </a:blip>
          <a:stretch>
            <a:fillRect/>
          </a:stretch>
        </p:blipFill>
        <p:spPr>
          <a:xfrm>
            <a:off x="6552582" y="2319825"/>
            <a:ext cx="1773318" cy="20014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Character Moodboard Reference</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56" name="Google Shape;156;p23"/>
          <p:cNvPicPr preferRelativeResize="0"/>
          <p:nvPr/>
        </p:nvPicPr>
        <p:blipFill rotWithShape="1">
          <a:blip r:embed="rId3">
            <a:alphaModFix/>
          </a:blip>
          <a:srcRect b="8031" l="0" r="0" t="8040"/>
          <a:stretch/>
        </p:blipFill>
        <p:spPr>
          <a:xfrm>
            <a:off x="5387925" y="2803525"/>
            <a:ext cx="3056224" cy="1709985"/>
          </a:xfrm>
          <a:prstGeom prst="rect">
            <a:avLst/>
          </a:prstGeom>
          <a:noFill/>
          <a:ln>
            <a:noFill/>
          </a:ln>
        </p:spPr>
      </p:pic>
      <p:pic>
        <p:nvPicPr>
          <p:cNvPr id="157" name="Google Shape;157;p23"/>
          <p:cNvPicPr preferRelativeResize="0"/>
          <p:nvPr/>
        </p:nvPicPr>
        <p:blipFill rotWithShape="1">
          <a:blip r:embed="rId4">
            <a:alphaModFix/>
          </a:blip>
          <a:srcRect b="0" l="2444" r="2444" t="0"/>
          <a:stretch/>
        </p:blipFill>
        <p:spPr>
          <a:xfrm>
            <a:off x="5368307" y="815000"/>
            <a:ext cx="3095457" cy="1833125"/>
          </a:xfrm>
          <a:prstGeom prst="rect">
            <a:avLst/>
          </a:prstGeom>
          <a:noFill/>
          <a:ln>
            <a:noFill/>
          </a:ln>
        </p:spPr>
      </p:pic>
      <p:pic>
        <p:nvPicPr>
          <p:cNvPr id="158" name="Google Shape;158;p23"/>
          <p:cNvPicPr preferRelativeResize="0"/>
          <p:nvPr/>
        </p:nvPicPr>
        <p:blipFill rotWithShape="1">
          <a:blip r:embed="rId5">
            <a:alphaModFix/>
          </a:blip>
          <a:srcRect b="21459" l="0" r="0" t="21465"/>
          <a:stretch/>
        </p:blipFill>
        <p:spPr>
          <a:xfrm>
            <a:off x="561375" y="1122998"/>
            <a:ext cx="2165425" cy="1448750"/>
          </a:xfrm>
          <a:prstGeom prst="rect">
            <a:avLst/>
          </a:prstGeom>
          <a:noFill/>
          <a:ln>
            <a:noFill/>
          </a:ln>
        </p:spPr>
      </p:pic>
      <p:pic>
        <p:nvPicPr>
          <p:cNvPr id="159" name="Google Shape;159;p23"/>
          <p:cNvPicPr preferRelativeResize="0"/>
          <p:nvPr/>
        </p:nvPicPr>
        <p:blipFill rotWithShape="1">
          <a:blip r:embed="rId6">
            <a:alphaModFix/>
          </a:blip>
          <a:srcRect b="0" l="9994" r="9986" t="0"/>
          <a:stretch/>
        </p:blipFill>
        <p:spPr>
          <a:xfrm>
            <a:off x="3217400" y="1123000"/>
            <a:ext cx="1912851" cy="3390500"/>
          </a:xfrm>
          <a:prstGeom prst="rect">
            <a:avLst/>
          </a:prstGeom>
          <a:noFill/>
          <a:ln>
            <a:noFill/>
          </a:ln>
        </p:spPr>
      </p:pic>
      <p:pic>
        <p:nvPicPr>
          <p:cNvPr id="160" name="Google Shape;160;p23"/>
          <p:cNvPicPr preferRelativeResize="0"/>
          <p:nvPr/>
        </p:nvPicPr>
        <p:blipFill rotWithShape="1">
          <a:blip r:embed="rId7">
            <a:alphaModFix/>
          </a:blip>
          <a:srcRect b="6483" l="0" r="0" t="6483"/>
          <a:stretch/>
        </p:blipFill>
        <p:spPr>
          <a:xfrm>
            <a:off x="561375" y="2762926"/>
            <a:ext cx="2165425" cy="1750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Wongle Character Process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66" name="Google Shape;166;p24"/>
          <p:cNvPicPr preferRelativeResize="0"/>
          <p:nvPr/>
        </p:nvPicPr>
        <p:blipFill>
          <a:blip r:embed="rId3">
            <a:alphaModFix/>
          </a:blip>
          <a:stretch>
            <a:fillRect/>
          </a:stretch>
        </p:blipFill>
        <p:spPr>
          <a:xfrm>
            <a:off x="6693413" y="1120425"/>
            <a:ext cx="2138875" cy="3055525"/>
          </a:xfrm>
          <a:prstGeom prst="rect">
            <a:avLst/>
          </a:prstGeom>
          <a:noFill/>
          <a:ln>
            <a:noFill/>
          </a:ln>
        </p:spPr>
      </p:pic>
      <p:pic>
        <p:nvPicPr>
          <p:cNvPr id="167" name="Google Shape;167;p24"/>
          <p:cNvPicPr preferRelativeResize="0"/>
          <p:nvPr/>
        </p:nvPicPr>
        <p:blipFill>
          <a:blip r:embed="rId4">
            <a:alphaModFix/>
          </a:blip>
          <a:stretch>
            <a:fillRect/>
          </a:stretch>
        </p:blipFill>
        <p:spPr>
          <a:xfrm>
            <a:off x="3867175" y="1120425"/>
            <a:ext cx="2138875" cy="1775853"/>
          </a:xfrm>
          <a:prstGeom prst="rect">
            <a:avLst/>
          </a:prstGeom>
          <a:noFill/>
          <a:ln>
            <a:noFill/>
          </a:ln>
        </p:spPr>
      </p:pic>
      <p:pic>
        <p:nvPicPr>
          <p:cNvPr id="168" name="Google Shape;168;p24"/>
          <p:cNvPicPr preferRelativeResize="0"/>
          <p:nvPr/>
        </p:nvPicPr>
        <p:blipFill>
          <a:blip r:embed="rId5">
            <a:alphaModFix/>
          </a:blip>
          <a:stretch>
            <a:fillRect/>
          </a:stretch>
        </p:blipFill>
        <p:spPr>
          <a:xfrm>
            <a:off x="3867175" y="2961025"/>
            <a:ext cx="2138876" cy="1671918"/>
          </a:xfrm>
          <a:prstGeom prst="rect">
            <a:avLst/>
          </a:prstGeom>
          <a:noFill/>
          <a:ln>
            <a:noFill/>
          </a:ln>
        </p:spPr>
      </p:pic>
      <p:sp>
        <p:nvSpPr>
          <p:cNvPr id="169" name="Google Shape;169;p24"/>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Designed to be cute, visually distinct to the game</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Unit variations expressed through tool usage/hats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Original design inspired by psychedelic art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Adapted to a fantasy setting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New animations created for task variety</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Mushroom</a:t>
            </a:r>
            <a:r>
              <a:rPr b="1" lang="en-GB" sz="1800">
                <a:latin typeface="Century Gothic"/>
                <a:ea typeface="Century Gothic"/>
                <a:cs typeface="Century Gothic"/>
                <a:sym typeface="Century Gothic"/>
              </a:rPr>
              <a:t> Character(s) Process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75" name="Google Shape;175;p25"/>
          <p:cNvPicPr preferRelativeResize="0"/>
          <p:nvPr/>
        </p:nvPicPr>
        <p:blipFill rotWithShape="1">
          <a:blip r:embed="rId3">
            <a:alphaModFix/>
          </a:blip>
          <a:srcRect b="0" l="32928" r="26333" t="0"/>
          <a:stretch/>
        </p:blipFill>
        <p:spPr>
          <a:xfrm>
            <a:off x="6693413" y="1120425"/>
            <a:ext cx="2138875" cy="3055524"/>
          </a:xfrm>
          <a:prstGeom prst="rect">
            <a:avLst/>
          </a:prstGeom>
          <a:noFill/>
          <a:ln>
            <a:noFill/>
          </a:ln>
        </p:spPr>
      </p:pic>
      <p:pic>
        <p:nvPicPr>
          <p:cNvPr id="176" name="Google Shape;176;p25"/>
          <p:cNvPicPr preferRelativeResize="0"/>
          <p:nvPr/>
        </p:nvPicPr>
        <p:blipFill rotWithShape="1">
          <a:blip r:embed="rId4">
            <a:alphaModFix/>
          </a:blip>
          <a:srcRect b="0" l="12114" r="12122" t="0"/>
          <a:stretch/>
        </p:blipFill>
        <p:spPr>
          <a:xfrm>
            <a:off x="3867175" y="1120425"/>
            <a:ext cx="2138876" cy="1775852"/>
          </a:xfrm>
          <a:prstGeom prst="rect">
            <a:avLst/>
          </a:prstGeom>
          <a:noFill/>
          <a:ln>
            <a:noFill/>
          </a:ln>
        </p:spPr>
      </p:pic>
      <p:pic>
        <p:nvPicPr>
          <p:cNvPr id="177" name="Google Shape;177;p25"/>
          <p:cNvPicPr preferRelativeResize="0"/>
          <p:nvPr/>
        </p:nvPicPr>
        <p:blipFill rotWithShape="1">
          <a:blip r:embed="rId5">
            <a:alphaModFix/>
          </a:blip>
          <a:srcRect b="0" l="10018" r="10026" t="0"/>
          <a:stretch/>
        </p:blipFill>
        <p:spPr>
          <a:xfrm>
            <a:off x="3867175" y="2961025"/>
            <a:ext cx="2138875" cy="1671918"/>
          </a:xfrm>
          <a:prstGeom prst="rect">
            <a:avLst/>
          </a:prstGeom>
          <a:noFill/>
          <a:ln>
            <a:noFill/>
          </a:ln>
        </p:spPr>
      </p:pic>
      <p:sp>
        <p:nvSpPr>
          <p:cNvPr id="178" name="Google Shape;178;p25"/>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Designed to be hulking, visually intimidating compared to wongles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Created to overwhelm defenses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Mushroom design inspired by psychedelic art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Theme of nature adapted around these creatures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New unit; The Broodshroom created as a mobile spawn point</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New Warrior Unit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184" name="Google Shape;184;p26"/>
          <p:cNvSpPr txBox="1"/>
          <p:nvPr/>
        </p:nvSpPr>
        <p:spPr>
          <a:xfrm>
            <a:off x="407400" y="1142200"/>
            <a:ext cx="3100800" cy="3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Deadly War Scrungus</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Deep One</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While the skin changes did make a difference, players were still confused by the fact that wongle units didn't all share the capacity to work on resource farming. Players would often have a warrior selected, and become confused when they wouldn't mine a crystal, or work on a farm.</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In creating a new model/animation for the warriors, we can very clearly distinguish the warrior units from the workers, and hopefully resolve the issue of players confusing their functions.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p:txBody>
      </p:sp>
      <p:pic>
        <p:nvPicPr>
          <p:cNvPr id="185" name="Google Shape;185;p26"/>
          <p:cNvPicPr preferRelativeResize="0"/>
          <p:nvPr/>
        </p:nvPicPr>
        <p:blipFill>
          <a:blip r:embed="rId3">
            <a:alphaModFix/>
          </a:blip>
          <a:stretch>
            <a:fillRect/>
          </a:stretch>
        </p:blipFill>
        <p:spPr>
          <a:xfrm>
            <a:off x="6007550" y="826050"/>
            <a:ext cx="2783451" cy="1706100"/>
          </a:xfrm>
          <a:prstGeom prst="rect">
            <a:avLst/>
          </a:prstGeom>
          <a:noFill/>
          <a:ln>
            <a:noFill/>
          </a:ln>
        </p:spPr>
      </p:pic>
      <p:pic>
        <p:nvPicPr>
          <p:cNvPr id="186" name="Google Shape;186;p26"/>
          <p:cNvPicPr preferRelativeResize="0"/>
          <p:nvPr/>
        </p:nvPicPr>
        <p:blipFill rotWithShape="1">
          <a:blip r:embed="rId4">
            <a:alphaModFix/>
          </a:blip>
          <a:srcRect b="0" l="7467" r="13761" t="0"/>
          <a:stretch/>
        </p:blipFill>
        <p:spPr>
          <a:xfrm>
            <a:off x="3875083" y="889850"/>
            <a:ext cx="2058991" cy="1608101"/>
          </a:xfrm>
          <a:prstGeom prst="rect">
            <a:avLst/>
          </a:prstGeom>
          <a:noFill/>
          <a:ln>
            <a:noFill/>
          </a:ln>
        </p:spPr>
      </p:pic>
      <p:pic>
        <p:nvPicPr>
          <p:cNvPr id="187" name="Google Shape;187;p26"/>
          <p:cNvPicPr preferRelativeResize="0"/>
          <p:nvPr/>
        </p:nvPicPr>
        <p:blipFill>
          <a:blip r:embed="rId5">
            <a:alphaModFix/>
          </a:blip>
          <a:stretch>
            <a:fillRect/>
          </a:stretch>
        </p:blipFill>
        <p:spPr>
          <a:xfrm>
            <a:off x="4331912" y="2685921"/>
            <a:ext cx="2139899" cy="1857679"/>
          </a:xfrm>
          <a:prstGeom prst="rect">
            <a:avLst/>
          </a:prstGeom>
          <a:noFill/>
          <a:ln>
            <a:noFill/>
          </a:ln>
        </p:spPr>
      </p:pic>
      <p:pic>
        <p:nvPicPr>
          <p:cNvPr id="188" name="Google Shape;188;p26"/>
          <p:cNvPicPr preferRelativeResize="0"/>
          <p:nvPr/>
        </p:nvPicPr>
        <p:blipFill>
          <a:blip r:embed="rId6">
            <a:alphaModFix/>
          </a:blip>
          <a:stretch>
            <a:fillRect/>
          </a:stretch>
        </p:blipFill>
        <p:spPr>
          <a:xfrm>
            <a:off x="6564062" y="2685921"/>
            <a:ext cx="1898487" cy="18576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New Wongle Variant Skins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194" name="Google Shape;194;p27"/>
          <p:cNvSpPr txBox="1"/>
          <p:nvPr/>
        </p:nvSpPr>
        <p:spPr>
          <a:xfrm>
            <a:off x="379475" y="1442300"/>
            <a:ext cx="3075000" cy="3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New Textures for the base Wongle that allow for unit distinction</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After multiple revisions, this addition contains three new skins for unit variation.</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One for the melee (warrior) unit.</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One for the ranged (wizard) unit.</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One for the converted (corrupted) unit.</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should allow for people to distinguish unit roles more clearly.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p:txBody>
      </p:sp>
      <p:pic>
        <p:nvPicPr>
          <p:cNvPr id="195" name="Google Shape;195;p27"/>
          <p:cNvPicPr preferRelativeResize="0"/>
          <p:nvPr/>
        </p:nvPicPr>
        <p:blipFill>
          <a:blip r:embed="rId3">
            <a:alphaModFix/>
          </a:blip>
          <a:stretch>
            <a:fillRect/>
          </a:stretch>
        </p:blipFill>
        <p:spPr>
          <a:xfrm>
            <a:off x="3545300" y="1545225"/>
            <a:ext cx="1629881" cy="2264597"/>
          </a:xfrm>
          <a:prstGeom prst="rect">
            <a:avLst/>
          </a:prstGeom>
          <a:noFill/>
          <a:ln>
            <a:noFill/>
          </a:ln>
        </p:spPr>
      </p:pic>
      <p:pic>
        <p:nvPicPr>
          <p:cNvPr id="196" name="Google Shape;196;p27"/>
          <p:cNvPicPr preferRelativeResize="0"/>
          <p:nvPr/>
        </p:nvPicPr>
        <p:blipFill>
          <a:blip r:embed="rId4">
            <a:alphaModFix/>
          </a:blip>
          <a:stretch>
            <a:fillRect/>
          </a:stretch>
        </p:blipFill>
        <p:spPr>
          <a:xfrm>
            <a:off x="5256318" y="1545225"/>
            <a:ext cx="2090945" cy="2264597"/>
          </a:xfrm>
          <a:prstGeom prst="rect">
            <a:avLst/>
          </a:prstGeom>
          <a:noFill/>
          <a:ln>
            <a:noFill/>
          </a:ln>
        </p:spPr>
      </p:pic>
      <p:pic>
        <p:nvPicPr>
          <p:cNvPr id="197" name="Google Shape;197;p27"/>
          <p:cNvPicPr preferRelativeResize="0"/>
          <p:nvPr/>
        </p:nvPicPr>
        <p:blipFill>
          <a:blip r:embed="rId5">
            <a:alphaModFix/>
          </a:blip>
          <a:stretch>
            <a:fillRect/>
          </a:stretch>
        </p:blipFill>
        <p:spPr>
          <a:xfrm>
            <a:off x="7428381" y="1545225"/>
            <a:ext cx="1275919" cy="226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Fishing Object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03" name="Google Shape;203;p28"/>
          <p:cNvSpPr txBox="1"/>
          <p:nvPr/>
        </p:nvSpPr>
        <p:spPr>
          <a:xfrm>
            <a:off x="379475" y="1163125"/>
            <a:ext cx="3431100" cy="7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p:txBody>
      </p:sp>
      <p:pic>
        <p:nvPicPr>
          <p:cNvPr id="204" name="Google Shape;204;p28"/>
          <p:cNvPicPr preferRelativeResize="0"/>
          <p:nvPr/>
        </p:nvPicPr>
        <p:blipFill>
          <a:blip r:embed="rId3">
            <a:alphaModFix/>
          </a:blip>
          <a:stretch>
            <a:fillRect/>
          </a:stretch>
        </p:blipFill>
        <p:spPr>
          <a:xfrm>
            <a:off x="6447350" y="2915927"/>
            <a:ext cx="1908682" cy="1508751"/>
          </a:xfrm>
          <a:prstGeom prst="rect">
            <a:avLst/>
          </a:prstGeom>
          <a:noFill/>
          <a:ln>
            <a:noFill/>
          </a:ln>
        </p:spPr>
      </p:pic>
      <p:pic>
        <p:nvPicPr>
          <p:cNvPr id="205" name="Google Shape;205;p28"/>
          <p:cNvPicPr preferRelativeResize="0"/>
          <p:nvPr/>
        </p:nvPicPr>
        <p:blipFill>
          <a:blip r:embed="rId4">
            <a:alphaModFix/>
          </a:blip>
          <a:stretch>
            <a:fillRect/>
          </a:stretch>
        </p:blipFill>
        <p:spPr>
          <a:xfrm>
            <a:off x="4269875" y="2915926"/>
            <a:ext cx="2118875" cy="1508750"/>
          </a:xfrm>
          <a:prstGeom prst="rect">
            <a:avLst/>
          </a:prstGeom>
          <a:noFill/>
          <a:ln>
            <a:noFill/>
          </a:ln>
        </p:spPr>
      </p:pic>
      <p:pic>
        <p:nvPicPr>
          <p:cNvPr id="206" name="Google Shape;206;p28"/>
          <p:cNvPicPr preferRelativeResize="0"/>
          <p:nvPr/>
        </p:nvPicPr>
        <p:blipFill>
          <a:blip r:embed="rId5">
            <a:alphaModFix/>
          </a:blip>
          <a:stretch>
            <a:fillRect/>
          </a:stretch>
        </p:blipFill>
        <p:spPr>
          <a:xfrm>
            <a:off x="4332675" y="853800"/>
            <a:ext cx="3867137" cy="1832500"/>
          </a:xfrm>
          <a:prstGeom prst="rect">
            <a:avLst/>
          </a:prstGeom>
          <a:noFill/>
          <a:ln>
            <a:noFill/>
          </a:ln>
        </p:spPr>
      </p:pic>
      <p:pic>
        <p:nvPicPr>
          <p:cNvPr id="207" name="Google Shape;207;p28"/>
          <p:cNvPicPr preferRelativeResize="0"/>
          <p:nvPr/>
        </p:nvPicPr>
        <p:blipFill>
          <a:blip r:embed="rId6">
            <a:alphaModFix/>
          </a:blip>
          <a:stretch>
            <a:fillRect/>
          </a:stretch>
        </p:blipFill>
        <p:spPr>
          <a:xfrm>
            <a:off x="710800" y="2296100"/>
            <a:ext cx="2412350" cy="209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Tool/Hat Design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13" name="Google Shape;213;p29"/>
          <p:cNvSpPr txBox="1"/>
          <p:nvPr/>
        </p:nvSpPr>
        <p:spPr>
          <a:xfrm>
            <a:off x="414375" y="1044475"/>
            <a:ext cx="25560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Created to represent different roles/tasks between units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Woodcutting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Mining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Farming (Gathering)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Patrolling</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Attacking (Melee/Ranged)</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Evidence of the research/upgrade system</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Emission/Silhouette helps distinguish units/tasks at night</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Fishing Hat</a:t>
            </a:r>
            <a:endParaRPr sz="1100">
              <a:solidFill>
                <a:schemeClr val="dk1"/>
              </a:solidFill>
              <a:latin typeface="Century Gothic"/>
              <a:ea typeface="Century Gothic"/>
              <a:cs typeface="Century Gothic"/>
              <a:sym typeface="Century Gothic"/>
            </a:endParaRPr>
          </a:p>
        </p:txBody>
      </p:sp>
      <p:pic>
        <p:nvPicPr>
          <p:cNvPr id="214" name="Google Shape;214;p29"/>
          <p:cNvPicPr preferRelativeResize="0"/>
          <p:nvPr/>
        </p:nvPicPr>
        <p:blipFill>
          <a:blip r:embed="rId3">
            <a:alphaModFix/>
          </a:blip>
          <a:stretch>
            <a:fillRect/>
          </a:stretch>
        </p:blipFill>
        <p:spPr>
          <a:xfrm>
            <a:off x="5813500" y="644624"/>
            <a:ext cx="2681475" cy="1860394"/>
          </a:xfrm>
          <a:prstGeom prst="rect">
            <a:avLst/>
          </a:prstGeom>
          <a:noFill/>
          <a:ln>
            <a:noFill/>
          </a:ln>
        </p:spPr>
      </p:pic>
      <p:pic>
        <p:nvPicPr>
          <p:cNvPr id="215" name="Google Shape;215;p29"/>
          <p:cNvPicPr preferRelativeResize="0"/>
          <p:nvPr/>
        </p:nvPicPr>
        <p:blipFill>
          <a:blip r:embed="rId4">
            <a:alphaModFix/>
          </a:blip>
          <a:stretch>
            <a:fillRect/>
          </a:stretch>
        </p:blipFill>
        <p:spPr>
          <a:xfrm>
            <a:off x="5813500" y="2568031"/>
            <a:ext cx="2681475" cy="1930868"/>
          </a:xfrm>
          <a:prstGeom prst="rect">
            <a:avLst/>
          </a:prstGeom>
          <a:noFill/>
          <a:ln>
            <a:noFill/>
          </a:ln>
        </p:spPr>
      </p:pic>
      <p:pic>
        <p:nvPicPr>
          <p:cNvPr id="216" name="Google Shape;216;p29"/>
          <p:cNvPicPr preferRelativeResize="0"/>
          <p:nvPr/>
        </p:nvPicPr>
        <p:blipFill rotWithShape="1">
          <a:blip r:embed="rId5">
            <a:alphaModFix/>
          </a:blip>
          <a:srcRect b="0" l="7948" r="7940" t="0"/>
          <a:stretch/>
        </p:blipFill>
        <p:spPr>
          <a:xfrm>
            <a:off x="3624138" y="439138"/>
            <a:ext cx="2041776" cy="1416569"/>
          </a:xfrm>
          <a:prstGeom prst="rect">
            <a:avLst/>
          </a:prstGeom>
          <a:noFill/>
          <a:ln>
            <a:noFill/>
          </a:ln>
        </p:spPr>
      </p:pic>
      <p:pic>
        <p:nvPicPr>
          <p:cNvPr id="217" name="Google Shape;217;p29"/>
          <p:cNvPicPr preferRelativeResize="0"/>
          <p:nvPr/>
        </p:nvPicPr>
        <p:blipFill rotWithShape="1">
          <a:blip r:embed="rId6">
            <a:alphaModFix/>
          </a:blip>
          <a:srcRect b="0" l="9103" r="9103" t="0"/>
          <a:stretch/>
        </p:blipFill>
        <p:spPr>
          <a:xfrm>
            <a:off x="3624137" y="1906664"/>
            <a:ext cx="2041775" cy="1470231"/>
          </a:xfrm>
          <a:prstGeom prst="rect">
            <a:avLst/>
          </a:prstGeom>
          <a:noFill/>
          <a:ln>
            <a:noFill/>
          </a:ln>
        </p:spPr>
      </p:pic>
      <p:pic>
        <p:nvPicPr>
          <p:cNvPr id="218" name="Google Shape;218;p29"/>
          <p:cNvPicPr preferRelativeResize="0"/>
          <p:nvPr/>
        </p:nvPicPr>
        <p:blipFill>
          <a:blip r:embed="rId7">
            <a:alphaModFix/>
          </a:blip>
          <a:stretch>
            <a:fillRect/>
          </a:stretch>
        </p:blipFill>
        <p:spPr>
          <a:xfrm>
            <a:off x="3624138" y="3427845"/>
            <a:ext cx="2041775" cy="1290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439150"/>
            <a:ext cx="33252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Menu</a:t>
            </a:r>
            <a:r>
              <a:rPr b="1" lang="en-GB" sz="1800"/>
              <a:t> Design</a:t>
            </a:r>
            <a:endParaRPr b="1" sz="1800"/>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24" name="Google Shape;224;p30"/>
          <p:cNvSpPr txBox="1"/>
          <p:nvPr/>
        </p:nvSpPr>
        <p:spPr>
          <a:xfrm>
            <a:off x="311700" y="935700"/>
            <a:ext cx="3666300" cy="276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Fantasy feeling</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Only one main color for the main menu(White)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Use yellow out glow to make the UI more clear</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Option button should be really clear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Setting</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(Master, Music, Sound Fx, Resolution,   Screen Size)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Play</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Exit</a:t>
            </a:r>
            <a:endParaRPr sz="1200">
              <a:solidFill>
                <a:srgbClr val="FFFFFF"/>
              </a:solidFill>
            </a:endParaRPr>
          </a:p>
          <a:p>
            <a:pPr indent="0" lvl="0" marL="0" rtl="0" algn="l">
              <a:lnSpc>
                <a:spcPct val="115000"/>
              </a:lnSpc>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a:p>
        </p:txBody>
      </p:sp>
      <p:pic>
        <p:nvPicPr>
          <p:cNvPr id="225" name="Google Shape;225;p30"/>
          <p:cNvPicPr preferRelativeResize="0"/>
          <p:nvPr/>
        </p:nvPicPr>
        <p:blipFill>
          <a:blip r:embed="rId3">
            <a:alphaModFix/>
          </a:blip>
          <a:stretch>
            <a:fillRect/>
          </a:stretch>
        </p:blipFill>
        <p:spPr>
          <a:xfrm>
            <a:off x="5334800" y="744400"/>
            <a:ext cx="885660" cy="1578386"/>
          </a:xfrm>
          <a:prstGeom prst="rect">
            <a:avLst/>
          </a:prstGeom>
          <a:noFill/>
          <a:ln>
            <a:noFill/>
          </a:ln>
        </p:spPr>
      </p:pic>
      <p:pic>
        <p:nvPicPr>
          <p:cNvPr id="226" name="Google Shape;226;p30"/>
          <p:cNvPicPr preferRelativeResize="0"/>
          <p:nvPr/>
        </p:nvPicPr>
        <p:blipFill>
          <a:blip r:embed="rId4">
            <a:alphaModFix/>
          </a:blip>
          <a:stretch>
            <a:fillRect/>
          </a:stretch>
        </p:blipFill>
        <p:spPr>
          <a:xfrm>
            <a:off x="6284652" y="2456605"/>
            <a:ext cx="2433272" cy="1359032"/>
          </a:xfrm>
          <a:prstGeom prst="rect">
            <a:avLst/>
          </a:prstGeom>
          <a:noFill/>
          <a:ln>
            <a:noFill/>
          </a:ln>
        </p:spPr>
      </p:pic>
      <p:pic>
        <p:nvPicPr>
          <p:cNvPr id="227" name="Google Shape;227;p30"/>
          <p:cNvPicPr preferRelativeResize="0"/>
          <p:nvPr/>
        </p:nvPicPr>
        <p:blipFill>
          <a:blip r:embed="rId5">
            <a:alphaModFix/>
          </a:blip>
          <a:stretch>
            <a:fillRect/>
          </a:stretch>
        </p:blipFill>
        <p:spPr>
          <a:xfrm>
            <a:off x="5334807" y="2365550"/>
            <a:ext cx="885653" cy="1521449"/>
          </a:xfrm>
          <a:prstGeom prst="rect">
            <a:avLst/>
          </a:prstGeom>
          <a:noFill/>
          <a:ln>
            <a:noFill/>
          </a:ln>
        </p:spPr>
      </p:pic>
      <p:sp>
        <p:nvSpPr>
          <p:cNvPr id="228" name="Google Shape;228;p30"/>
          <p:cNvSpPr txBox="1"/>
          <p:nvPr>
            <p:ph type="title"/>
          </p:nvPr>
        </p:nvSpPr>
        <p:spPr>
          <a:xfrm>
            <a:off x="6525025" y="4112450"/>
            <a:ext cx="33252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229" name="Google Shape;229;p30"/>
          <p:cNvPicPr preferRelativeResize="0"/>
          <p:nvPr/>
        </p:nvPicPr>
        <p:blipFill>
          <a:blip r:embed="rId6">
            <a:alphaModFix/>
          </a:blip>
          <a:stretch>
            <a:fillRect/>
          </a:stretch>
        </p:blipFill>
        <p:spPr>
          <a:xfrm>
            <a:off x="6268906" y="744400"/>
            <a:ext cx="991876" cy="1637437"/>
          </a:xfrm>
          <a:prstGeom prst="rect">
            <a:avLst/>
          </a:prstGeom>
          <a:noFill/>
          <a:ln>
            <a:noFill/>
          </a:ln>
        </p:spPr>
      </p:pic>
      <p:pic>
        <p:nvPicPr>
          <p:cNvPr id="230" name="Google Shape;230;p30"/>
          <p:cNvPicPr preferRelativeResize="0"/>
          <p:nvPr/>
        </p:nvPicPr>
        <p:blipFill>
          <a:blip r:embed="rId7">
            <a:alphaModFix/>
          </a:blip>
          <a:stretch>
            <a:fillRect/>
          </a:stretch>
        </p:blipFill>
        <p:spPr>
          <a:xfrm>
            <a:off x="7309229" y="744400"/>
            <a:ext cx="1397930" cy="1637437"/>
          </a:xfrm>
          <a:prstGeom prst="rect">
            <a:avLst/>
          </a:prstGeom>
          <a:noFill/>
          <a:ln>
            <a:noFill/>
          </a:ln>
        </p:spPr>
      </p:pic>
      <p:pic>
        <p:nvPicPr>
          <p:cNvPr id="231" name="Google Shape;231;p30"/>
          <p:cNvPicPr preferRelativeResize="0"/>
          <p:nvPr/>
        </p:nvPicPr>
        <p:blipFill>
          <a:blip r:embed="rId8">
            <a:alphaModFix/>
          </a:blip>
          <a:stretch>
            <a:fillRect/>
          </a:stretch>
        </p:blipFill>
        <p:spPr>
          <a:xfrm>
            <a:off x="3035586" y="3313250"/>
            <a:ext cx="1772739" cy="994576"/>
          </a:xfrm>
          <a:prstGeom prst="rect">
            <a:avLst/>
          </a:prstGeom>
          <a:noFill/>
          <a:ln>
            <a:noFill/>
          </a:ln>
        </p:spPr>
      </p:pic>
      <p:pic>
        <p:nvPicPr>
          <p:cNvPr id="232" name="Google Shape;232;p30"/>
          <p:cNvPicPr preferRelativeResize="0"/>
          <p:nvPr/>
        </p:nvPicPr>
        <p:blipFill>
          <a:blip r:embed="rId9">
            <a:alphaModFix/>
          </a:blip>
          <a:stretch>
            <a:fillRect/>
          </a:stretch>
        </p:blipFill>
        <p:spPr>
          <a:xfrm>
            <a:off x="1201425" y="3324264"/>
            <a:ext cx="1728917" cy="972527"/>
          </a:xfrm>
          <a:prstGeom prst="rect">
            <a:avLst/>
          </a:prstGeom>
          <a:noFill/>
          <a:ln>
            <a:noFill/>
          </a:ln>
        </p:spPr>
      </p:pic>
      <p:sp>
        <p:nvSpPr>
          <p:cNvPr id="233" name="Google Shape;233;p30"/>
          <p:cNvSpPr txBox="1"/>
          <p:nvPr>
            <p:ph type="title"/>
          </p:nvPr>
        </p:nvSpPr>
        <p:spPr>
          <a:xfrm>
            <a:off x="1829488" y="4411975"/>
            <a:ext cx="4728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34" name="Google Shape;234;p30"/>
          <p:cNvSpPr txBox="1"/>
          <p:nvPr>
            <p:ph type="title"/>
          </p:nvPr>
        </p:nvSpPr>
        <p:spPr>
          <a:xfrm>
            <a:off x="3685553" y="4411975"/>
            <a:ext cx="5811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UI Design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40" name="Google Shape;240;p31"/>
          <p:cNvSpPr txBox="1"/>
          <p:nvPr/>
        </p:nvSpPr>
        <p:spPr>
          <a:xfrm>
            <a:off x="367525" y="1059700"/>
            <a:ext cx="3966300" cy="36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Century Gothic"/>
                <a:ea typeface="Century Gothic"/>
                <a:cs typeface="Century Gothic"/>
                <a:sym typeface="Century Gothic"/>
              </a:rPr>
              <a:t>Color choice </a:t>
            </a:r>
            <a:endParaRPr b="1"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b="1"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White for text</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Grey for background</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64770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b="1" lang="en-GB" sz="1100">
                <a:solidFill>
                  <a:srgbClr val="FFFFFF"/>
                </a:solidFill>
                <a:latin typeface="Century Gothic"/>
                <a:ea typeface="Century Gothic"/>
                <a:cs typeface="Century Gothic"/>
                <a:sym typeface="Century Gothic"/>
              </a:rPr>
              <a:t>Art style</a:t>
            </a:r>
            <a:endParaRPr b="1"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b="1"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Fantasy</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Fit the vein of Alice in Wonderland and Avatar</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The intent is to modify the UI to improve overall readability, and the usage of space. This may lead to the generation of some extra UI assets but this isn't the intent initially.</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i="1" lang="en-GB">
                <a:solidFill>
                  <a:schemeClr val="dk1"/>
                </a:solidFill>
              </a:rPr>
              <a:t> </a:t>
            </a:r>
            <a:endParaRPr i="1">
              <a:solidFill>
                <a:schemeClr val="dk1"/>
              </a:solidFill>
            </a:endParaRPr>
          </a:p>
          <a:p>
            <a:pPr indent="0" lvl="0" marL="457200" rtl="0" algn="l">
              <a:spcBef>
                <a:spcPts val="0"/>
              </a:spcBef>
              <a:spcAft>
                <a:spcPts val="0"/>
              </a:spcAft>
              <a:buNone/>
            </a:pPr>
            <a:r>
              <a:t/>
            </a:r>
            <a:endParaRPr/>
          </a:p>
        </p:txBody>
      </p:sp>
      <p:pic>
        <p:nvPicPr>
          <p:cNvPr id="241" name="Google Shape;241;p31"/>
          <p:cNvPicPr preferRelativeResize="0"/>
          <p:nvPr/>
        </p:nvPicPr>
        <p:blipFill>
          <a:blip r:embed="rId3">
            <a:alphaModFix/>
          </a:blip>
          <a:stretch>
            <a:fillRect/>
          </a:stretch>
        </p:blipFill>
        <p:spPr>
          <a:xfrm>
            <a:off x="5231000" y="679475"/>
            <a:ext cx="3325199" cy="1864392"/>
          </a:xfrm>
          <a:prstGeom prst="rect">
            <a:avLst/>
          </a:prstGeom>
          <a:noFill/>
          <a:ln>
            <a:noFill/>
          </a:ln>
        </p:spPr>
      </p:pic>
      <p:sp>
        <p:nvSpPr>
          <p:cNvPr id="242" name="Google Shape;242;p31"/>
          <p:cNvSpPr txBox="1"/>
          <p:nvPr>
            <p:ph type="title"/>
          </p:nvPr>
        </p:nvSpPr>
        <p:spPr>
          <a:xfrm>
            <a:off x="4443675" y="1321600"/>
            <a:ext cx="33252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Old</a:t>
            </a:r>
            <a:endParaRPr b="1" sz="1800">
              <a:latin typeface="Calibri"/>
              <a:ea typeface="Calibri"/>
              <a:cs typeface="Calibri"/>
              <a:sym typeface="Calibri"/>
            </a:endParaRPr>
          </a:p>
          <a:p>
            <a:pPr indent="0" lvl="0" marL="0" rtl="0" algn="l">
              <a:spcBef>
                <a:spcPts val="0"/>
              </a:spcBef>
              <a:spcAft>
                <a:spcPts val="0"/>
              </a:spcAft>
              <a:buNone/>
            </a:pPr>
            <a:r>
              <a:rPr b="1" lang="en-GB" sz="1800"/>
              <a:t>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243" name="Google Shape;243;p31"/>
          <p:cNvPicPr preferRelativeResize="0"/>
          <p:nvPr/>
        </p:nvPicPr>
        <p:blipFill>
          <a:blip r:embed="rId4">
            <a:alphaModFix/>
          </a:blip>
          <a:stretch>
            <a:fillRect/>
          </a:stretch>
        </p:blipFill>
        <p:spPr>
          <a:xfrm>
            <a:off x="5226050" y="2745997"/>
            <a:ext cx="3325200" cy="1870428"/>
          </a:xfrm>
          <a:prstGeom prst="rect">
            <a:avLst/>
          </a:prstGeom>
          <a:noFill/>
          <a:ln>
            <a:noFill/>
          </a:ln>
        </p:spPr>
      </p:pic>
      <p:sp>
        <p:nvSpPr>
          <p:cNvPr id="244" name="Google Shape;244;p31"/>
          <p:cNvSpPr txBox="1"/>
          <p:nvPr>
            <p:ph type="title"/>
          </p:nvPr>
        </p:nvSpPr>
        <p:spPr>
          <a:xfrm>
            <a:off x="4443675" y="3378188"/>
            <a:ext cx="33252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New</a:t>
            </a:r>
            <a:endParaRPr b="1" sz="1800">
              <a:latin typeface="Calibri"/>
              <a:ea typeface="Calibri"/>
              <a:cs typeface="Calibri"/>
              <a:sym typeface="Calibri"/>
            </a:endParaRPr>
          </a:p>
          <a:p>
            <a:pPr indent="0" lvl="0" marL="0" rtl="0" algn="l">
              <a:spcBef>
                <a:spcPts val="0"/>
              </a:spcBef>
              <a:spcAft>
                <a:spcPts val="0"/>
              </a:spcAft>
              <a:buNone/>
            </a:pPr>
            <a:r>
              <a:rPr b="1" lang="en-GB" sz="1800"/>
              <a:t>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Art Direction Overview</a:t>
            </a:r>
            <a:endParaRPr b="1" sz="1800">
              <a:latin typeface="Century Gothic"/>
              <a:ea typeface="Century Gothic"/>
              <a:cs typeface="Century Gothic"/>
              <a:sym typeface="Century Gothic"/>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Century Gothic"/>
                <a:ea typeface="Century Gothic"/>
                <a:cs typeface="Century Gothic"/>
                <a:sym typeface="Century Gothic"/>
              </a:rPr>
              <a:t>· Style</a:t>
            </a:r>
            <a:endParaRPr b="1" sz="12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lang="en-GB" sz="1100">
                <a:solidFill>
                  <a:srgbClr val="FFFFFF"/>
                </a:solidFill>
                <a:latin typeface="Century Gothic"/>
                <a:ea typeface="Century Gothic"/>
                <a:cs typeface="Century Gothic"/>
                <a:sym typeface="Century Gothic"/>
              </a:rPr>
              <a:t>  Fantasy in the vein of Alice in Wonderland and Avatar (The Movie)</a:t>
            </a:r>
            <a:endParaRPr sz="11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b="1" lang="en-GB" sz="1200">
                <a:solidFill>
                  <a:srgbClr val="FFFFFF"/>
                </a:solidFill>
                <a:latin typeface="Century Gothic"/>
                <a:ea typeface="Century Gothic"/>
                <a:cs typeface="Century Gothic"/>
                <a:sym typeface="Century Gothic"/>
              </a:rPr>
              <a:t>· Theme &amp; Setting</a:t>
            </a:r>
            <a:endParaRPr b="1" sz="12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lang="en-GB" sz="1100">
                <a:solidFill>
                  <a:srgbClr val="FFFFFF"/>
                </a:solidFill>
                <a:latin typeface="Century Gothic"/>
                <a:ea typeface="Century Gothic"/>
                <a:cs typeface="Century Gothic"/>
                <a:sym typeface="Century Gothic"/>
              </a:rPr>
              <a:t>Medieval/Fantasy Era as most RTS games are set in this period. However this is twisted with our use of characters and other tropes (Infestation, Mushroom enemies).</a:t>
            </a:r>
            <a:endParaRPr sz="11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b="1" lang="en-GB" sz="1200">
                <a:solidFill>
                  <a:srgbClr val="FFFFFF"/>
                </a:solidFill>
                <a:latin typeface="Century Gothic"/>
                <a:ea typeface="Century Gothic"/>
                <a:cs typeface="Century Gothic"/>
                <a:sym typeface="Century Gothic"/>
              </a:rPr>
              <a:t>· Characters</a:t>
            </a:r>
            <a:endParaRPr b="1" sz="1200">
              <a:solidFill>
                <a:srgbClr val="FFFFFF"/>
              </a:solidFill>
              <a:latin typeface="Century Gothic"/>
              <a:ea typeface="Century Gothic"/>
              <a:cs typeface="Century Gothic"/>
              <a:sym typeface="Century Gothic"/>
            </a:endParaRPr>
          </a:p>
          <a:p>
            <a:pPr indent="0" lvl="0" marL="0" rtl="0" algn="l">
              <a:spcBef>
                <a:spcPts val="1600"/>
              </a:spcBef>
              <a:spcAft>
                <a:spcPts val="0"/>
              </a:spcAft>
              <a:buNone/>
            </a:pPr>
            <a:r>
              <a:rPr lang="en-GB" sz="1100">
                <a:solidFill>
                  <a:srgbClr val="FFFFFF"/>
                </a:solidFill>
                <a:latin typeface="Century Gothic"/>
                <a:ea typeface="Century Gothic"/>
                <a:cs typeface="Century Gothic"/>
                <a:sym typeface="Century Gothic"/>
              </a:rPr>
              <a:t>Art Style Enemies are represented as horrific amalgamations of a foreign alien infection combined with the worlds various creatures and plant life. Wongles are designed to look like approachable and friendly humanoids.</a:t>
            </a:r>
            <a:endParaRPr b="1" sz="1200">
              <a:solidFill>
                <a:srgbClr val="FFFFFF"/>
              </a:solidFill>
              <a:latin typeface="Century Gothic"/>
              <a:ea typeface="Century Gothic"/>
              <a:cs typeface="Century Gothic"/>
              <a:sym typeface="Century Gothic"/>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Minimap Icons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50" name="Google Shape;250;p32"/>
          <p:cNvSpPr txBox="1"/>
          <p:nvPr/>
        </p:nvSpPr>
        <p:spPr>
          <a:xfrm>
            <a:off x="521075" y="1676625"/>
            <a:ext cx="3895800" cy="220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Developed a series of minimap icons to represent key resources, and player/enemy units.</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These icons are a first pass at improving this.</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b="1"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i="1" lang="en-GB">
                <a:solidFill>
                  <a:schemeClr val="dk1"/>
                </a:solidFill>
              </a:rPr>
              <a:t> </a:t>
            </a:r>
            <a:endParaRPr i="1">
              <a:solidFill>
                <a:schemeClr val="dk1"/>
              </a:solidFill>
            </a:endParaRPr>
          </a:p>
          <a:p>
            <a:pPr indent="0" lvl="0" marL="457200" rtl="0" algn="l">
              <a:spcBef>
                <a:spcPts val="0"/>
              </a:spcBef>
              <a:spcAft>
                <a:spcPts val="0"/>
              </a:spcAft>
              <a:buNone/>
            </a:pPr>
            <a:r>
              <a:t/>
            </a:r>
            <a:endParaRPr/>
          </a:p>
        </p:txBody>
      </p:sp>
      <p:pic>
        <p:nvPicPr>
          <p:cNvPr id="251" name="Google Shape;251;p32"/>
          <p:cNvPicPr preferRelativeResize="0"/>
          <p:nvPr/>
        </p:nvPicPr>
        <p:blipFill>
          <a:blip r:embed="rId3">
            <a:alphaModFix/>
          </a:blip>
          <a:stretch>
            <a:fillRect/>
          </a:stretch>
        </p:blipFill>
        <p:spPr>
          <a:xfrm>
            <a:off x="5092675" y="1719200"/>
            <a:ext cx="876743" cy="876744"/>
          </a:xfrm>
          <a:prstGeom prst="rect">
            <a:avLst/>
          </a:prstGeom>
          <a:noFill/>
          <a:ln>
            <a:noFill/>
          </a:ln>
        </p:spPr>
      </p:pic>
      <p:pic>
        <p:nvPicPr>
          <p:cNvPr id="252" name="Google Shape;252;p32"/>
          <p:cNvPicPr preferRelativeResize="0"/>
          <p:nvPr/>
        </p:nvPicPr>
        <p:blipFill>
          <a:blip r:embed="rId4">
            <a:alphaModFix/>
          </a:blip>
          <a:stretch>
            <a:fillRect/>
          </a:stretch>
        </p:blipFill>
        <p:spPr>
          <a:xfrm>
            <a:off x="6188604" y="1719200"/>
            <a:ext cx="876743" cy="876744"/>
          </a:xfrm>
          <a:prstGeom prst="rect">
            <a:avLst/>
          </a:prstGeom>
          <a:noFill/>
          <a:ln>
            <a:noFill/>
          </a:ln>
        </p:spPr>
      </p:pic>
      <p:pic>
        <p:nvPicPr>
          <p:cNvPr id="253" name="Google Shape;253;p32"/>
          <p:cNvPicPr preferRelativeResize="0"/>
          <p:nvPr/>
        </p:nvPicPr>
        <p:blipFill>
          <a:blip r:embed="rId5">
            <a:alphaModFix/>
          </a:blip>
          <a:stretch>
            <a:fillRect/>
          </a:stretch>
        </p:blipFill>
        <p:spPr>
          <a:xfrm>
            <a:off x="5092675" y="2815131"/>
            <a:ext cx="876743" cy="876744"/>
          </a:xfrm>
          <a:prstGeom prst="rect">
            <a:avLst/>
          </a:prstGeom>
          <a:noFill/>
          <a:ln>
            <a:noFill/>
          </a:ln>
        </p:spPr>
      </p:pic>
      <p:pic>
        <p:nvPicPr>
          <p:cNvPr id="254" name="Google Shape;254;p32"/>
          <p:cNvPicPr preferRelativeResize="0"/>
          <p:nvPr/>
        </p:nvPicPr>
        <p:blipFill>
          <a:blip r:embed="rId6">
            <a:alphaModFix/>
          </a:blip>
          <a:stretch>
            <a:fillRect/>
          </a:stretch>
        </p:blipFill>
        <p:spPr>
          <a:xfrm>
            <a:off x="6188604" y="2815131"/>
            <a:ext cx="876743" cy="876744"/>
          </a:xfrm>
          <a:prstGeom prst="rect">
            <a:avLst/>
          </a:prstGeom>
          <a:noFill/>
          <a:ln>
            <a:noFill/>
          </a:ln>
        </p:spPr>
      </p:pic>
      <p:pic>
        <p:nvPicPr>
          <p:cNvPr id="255" name="Google Shape;255;p32"/>
          <p:cNvPicPr preferRelativeResize="0"/>
          <p:nvPr/>
        </p:nvPicPr>
        <p:blipFill>
          <a:blip r:embed="rId7">
            <a:alphaModFix/>
          </a:blip>
          <a:stretch>
            <a:fillRect/>
          </a:stretch>
        </p:blipFill>
        <p:spPr>
          <a:xfrm>
            <a:off x="7284532" y="1719200"/>
            <a:ext cx="876743" cy="876744"/>
          </a:xfrm>
          <a:prstGeom prst="rect">
            <a:avLst/>
          </a:prstGeom>
          <a:noFill/>
          <a:ln>
            <a:noFill/>
          </a:ln>
        </p:spPr>
      </p:pic>
      <p:pic>
        <p:nvPicPr>
          <p:cNvPr id="256" name="Google Shape;256;p32"/>
          <p:cNvPicPr preferRelativeResize="0"/>
          <p:nvPr/>
        </p:nvPicPr>
        <p:blipFill>
          <a:blip r:embed="rId8">
            <a:alphaModFix/>
          </a:blip>
          <a:stretch>
            <a:fillRect/>
          </a:stretch>
        </p:blipFill>
        <p:spPr>
          <a:xfrm>
            <a:off x="7284532" y="2815131"/>
            <a:ext cx="876743" cy="8767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VFX Design (Particles Effects)</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262" name="Google Shape;262;p33"/>
          <p:cNvSpPr txBox="1"/>
          <p:nvPr/>
        </p:nvSpPr>
        <p:spPr>
          <a:xfrm>
            <a:off x="377200" y="1105175"/>
            <a:ext cx="3084300" cy="3572100"/>
          </a:xfrm>
          <a:prstGeom prst="rect">
            <a:avLst/>
          </a:prstGeom>
          <a:noFill/>
          <a:ln>
            <a:noFill/>
          </a:ln>
        </p:spPr>
        <p:txBody>
          <a:bodyPr anchorCtr="0" anchor="t" bIns="91425" lIns="91425" spcFirstLastPara="1" rIns="91425" wrap="square" tIns="91425">
            <a:noAutofit/>
          </a:bodyPr>
          <a:lstStyle/>
          <a:p>
            <a:pPr indent="-266700" lvl="0" marL="266700" rtl="0" algn="l">
              <a:lnSpc>
                <a:spcPct val="115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Waterfall</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Projectile</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P</a:t>
            </a:r>
            <a:r>
              <a:rPr lang="en-GB" sz="1100">
                <a:solidFill>
                  <a:srgbClr val="FFFFFF"/>
                </a:solidFill>
                <a:latin typeface="Century Gothic"/>
                <a:ea typeface="Century Gothic"/>
                <a:cs typeface="Century Gothic"/>
                <a:sym typeface="Century Gothic"/>
              </a:rPr>
              <a:t>laced farm</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a:t>
            </a:r>
            <a:r>
              <a:rPr lang="en-GB" sz="1100">
                <a:solidFill>
                  <a:srgbClr val="FFFFFF"/>
                </a:solidFill>
                <a:latin typeface="Century Gothic"/>
                <a:ea typeface="Century Gothic"/>
                <a:cs typeface="Century Gothic"/>
                <a:sym typeface="Century Gothic"/>
              </a:rPr>
              <a:t>arm explosion</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E</a:t>
            </a:r>
            <a:r>
              <a:rPr lang="en-GB" sz="1100">
                <a:solidFill>
                  <a:srgbClr val="FFFFFF"/>
                </a:solidFill>
                <a:latin typeface="Century Gothic"/>
                <a:ea typeface="Century Gothic"/>
                <a:cs typeface="Century Gothic"/>
                <a:sym typeface="Century Gothic"/>
              </a:rPr>
              <a:t>nemy obscuring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a:t>
            </a:r>
            <a:r>
              <a:rPr lang="en-GB" sz="1100">
                <a:solidFill>
                  <a:srgbClr val="FFFFFF"/>
                </a:solidFill>
                <a:latin typeface="Century Gothic"/>
                <a:ea typeface="Century Gothic"/>
                <a:cs typeface="Century Gothic"/>
                <a:sym typeface="Century Gothic"/>
              </a:rPr>
              <a:t>armed resources</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E</a:t>
            </a:r>
            <a:r>
              <a:rPr lang="en-GB" sz="1100">
                <a:solidFill>
                  <a:srgbClr val="FFFFFF"/>
                </a:solidFill>
                <a:latin typeface="Century Gothic"/>
                <a:ea typeface="Century Gothic"/>
                <a:cs typeface="Century Gothic"/>
                <a:sym typeface="Century Gothic"/>
              </a:rPr>
              <a:t>nemy explosion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Leaves and butterflies for daytime scene</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rPr lang="en-GB" sz="1100">
                <a:solidFill>
                  <a:srgbClr val="FFFFFF"/>
                </a:solidFill>
                <a:latin typeface="Century Gothic"/>
                <a:ea typeface="Century Gothic"/>
                <a:cs typeface="Century Gothic"/>
                <a:sym typeface="Century Gothic"/>
              </a:rPr>
              <a:t>· Fog, fire and fireflies for nighttime scene</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266700" lvl="0" marL="266700" rtl="0" algn="l">
              <a:lnSpc>
                <a:spcPct val="115000"/>
              </a:lnSpc>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pic>
        <p:nvPicPr>
          <p:cNvPr id="263" name="Google Shape;263;p33"/>
          <p:cNvPicPr preferRelativeResize="0"/>
          <p:nvPr/>
        </p:nvPicPr>
        <p:blipFill rotWithShape="1">
          <a:blip r:embed="rId3">
            <a:alphaModFix/>
          </a:blip>
          <a:srcRect b="0" l="11063" r="0" t="0"/>
          <a:stretch/>
        </p:blipFill>
        <p:spPr>
          <a:xfrm>
            <a:off x="6011550" y="3593441"/>
            <a:ext cx="2644646" cy="1083834"/>
          </a:xfrm>
          <a:prstGeom prst="rect">
            <a:avLst/>
          </a:prstGeom>
          <a:noFill/>
          <a:ln>
            <a:noFill/>
          </a:ln>
        </p:spPr>
      </p:pic>
      <p:pic>
        <p:nvPicPr>
          <p:cNvPr id="264" name="Google Shape;264;p33"/>
          <p:cNvPicPr preferRelativeResize="0"/>
          <p:nvPr/>
        </p:nvPicPr>
        <p:blipFill>
          <a:blip r:embed="rId4">
            <a:alphaModFix/>
          </a:blip>
          <a:stretch>
            <a:fillRect/>
          </a:stretch>
        </p:blipFill>
        <p:spPr>
          <a:xfrm>
            <a:off x="4791824" y="2562174"/>
            <a:ext cx="1103625" cy="977767"/>
          </a:xfrm>
          <a:prstGeom prst="rect">
            <a:avLst/>
          </a:prstGeom>
          <a:noFill/>
          <a:ln>
            <a:noFill/>
          </a:ln>
        </p:spPr>
      </p:pic>
      <p:pic>
        <p:nvPicPr>
          <p:cNvPr id="265" name="Google Shape;265;p33"/>
          <p:cNvPicPr preferRelativeResize="0"/>
          <p:nvPr/>
        </p:nvPicPr>
        <p:blipFill>
          <a:blip r:embed="rId5">
            <a:alphaModFix/>
          </a:blip>
          <a:stretch>
            <a:fillRect/>
          </a:stretch>
        </p:blipFill>
        <p:spPr>
          <a:xfrm>
            <a:off x="3502092" y="2559747"/>
            <a:ext cx="1249133" cy="977752"/>
          </a:xfrm>
          <a:prstGeom prst="rect">
            <a:avLst/>
          </a:prstGeom>
          <a:noFill/>
          <a:ln>
            <a:noFill/>
          </a:ln>
        </p:spPr>
      </p:pic>
      <p:pic>
        <p:nvPicPr>
          <p:cNvPr id="266" name="Google Shape;266;p33"/>
          <p:cNvPicPr preferRelativeResize="0"/>
          <p:nvPr/>
        </p:nvPicPr>
        <p:blipFill>
          <a:blip r:embed="rId6">
            <a:alphaModFix/>
          </a:blip>
          <a:stretch>
            <a:fillRect/>
          </a:stretch>
        </p:blipFill>
        <p:spPr>
          <a:xfrm>
            <a:off x="4769925" y="3593441"/>
            <a:ext cx="1192631" cy="1083825"/>
          </a:xfrm>
          <a:prstGeom prst="rect">
            <a:avLst/>
          </a:prstGeom>
          <a:noFill/>
          <a:ln>
            <a:noFill/>
          </a:ln>
        </p:spPr>
      </p:pic>
      <p:pic>
        <p:nvPicPr>
          <p:cNvPr id="267" name="Google Shape;267;p33"/>
          <p:cNvPicPr preferRelativeResize="0"/>
          <p:nvPr/>
        </p:nvPicPr>
        <p:blipFill>
          <a:blip r:embed="rId7">
            <a:alphaModFix/>
          </a:blip>
          <a:stretch>
            <a:fillRect/>
          </a:stretch>
        </p:blipFill>
        <p:spPr>
          <a:xfrm>
            <a:off x="3528300" y="3601300"/>
            <a:ext cx="1192631" cy="1068109"/>
          </a:xfrm>
          <a:prstGeom prst="rect">
            <a:avLst/>
          </a:prstGeom>
          <a:noFill/>
          <a:ln>
            <a:noFill/>
          </a:ln>
        </p:spPr>
      </p:pic>
      <p:pic>
        <p:nvPicPr>
          <p:cNvPr id="268" name="Google Shape;268;p33"/>
          <p:cNvPicPr preferRelativeResize="0"/>
          <p:nvPr/>
        </p:nvPicPr>
        <p:blipFill>
          <a:blip r:embed="rId8">
            <a:alphaModFix/>
          </a:blip>
          <a:stretch>
            <a:fillRect/>
          </a:stretch>
        </p:blipFill>
        <p:spPr>
          <a:xfrm>
            <a:off x="6536881" y="544325"/>
            <a:ext cx="2119318" cy="1952101"/>
          </a:xfrm>
          <a:prstGeom prst="rect">
            <a:avLst/>
          </a:prstGeom>
          <a:noFill/>
          <a:ln>
            <a:noFill/>
          </a:ln>
        </p:spPr>
      </p:pic>
      <p:pic>
        <p:nvPicPr>
          <p:cNvPr id="269" name="Google Shape;269;p33"/>
          <p:cNvPicPr preferRelativeResize="0"/>
          <p:nvPr/>
        </p:nvPicPr>
        <p:blipFill>
          <a:blip r:embed="rId9">
            <a:alphaModFix/>
          </a:blip>
          <a:stretch>
            <a:fillRect/>
          </a:stretch>
        </p:blipFill>
        <p:spPr>
          <a:xfrm>
            <a:off x="5940164" y="2556063"/>
            <a:ext cx="1078558" cy="977766"/>
          </a:xfrm>
          <a:prstGeom prst="rect">
            <a:avLst/>
          </a:prstGeom>
          <a:noFill/>
          <a:ln>
            <a:noFill/>
          </a:ln>
        </p:spPr>
      </p:pic>
      <p:pic>
        <p:nvPicPr>
          <p:cNvPr id="270" name="Google Shape;270;p33"/>
          <p:cNvPicPr preferRelativeResize="0"/>
          <p:nvPr/>
        </p:nvPicPr>
        <p:blipFill>
          <a:blip r:embed="rId10">
            <a:alphaModFix/>
          </a:blip>
          <a:stretch>
            <a:fillRect/>
          </a:stretch>
        </p:blipFill>
        <p:spPr>
          <a:xfrm>
            <a:off x="4000702" y="1068276"/>
            <a:ext cx="2478800" cy="1428175"/>
          </a:xfrm>
          <a:prstGeom prst="rect">
            <a:avLst/>
          </a:prstGeom>
          <a:noFill/>
          <a:ln>
            <a:noFill/>
          </a:ln>
        </p:spPr>
      </p:pic>
      <p:pic>
        <p:nvPicPr>
          <p:cNvPr id="271" name="Google Shape;271;p33"/>
          <p:cNvPicPr preferRelativeResize="0"/>
          <p:nvPr/>
        </p:nvPicPr>
        <p:blipFill>
          <a:blip r:embed="rId11">
            <a:alphaModFix/>
          </a:blip>
          <a:stretch>
            <a:fillRect/>
          </a:stretch>
        </p:blipFill>
        <p:spPr>
          <a:xfrm>
            <a:off x="7063437" y="2556060"/>
            <a:ext cx="1592760" cy="9777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3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Strengths</a:t>
            </a:r>
            <a:endParaRPr b="1" sz="1800">
              <a:latin typeface="Century Gothic"/>
              <a:ea typeface="Century Gothic"/>
              <a:cs typeface="Century Gothic"/>
              <a:sym typeface="Century Gothic"/>
            </a:endParaRPr>
          </a:p>
        </p:txBody>
      </p:sp>
      <p:sp>
        <p:nvSpPr>
          <p:cNvPr id="68" name="Google Shape;68;p15"/>
          <p:cNvSpPr txBox="1"/>
          <p:nvPr>
            <p:ph type="title"/>
          </p:nvPr>
        </p:nvSpPr>
        <p:spPr>
          <a:xfrm>
            <a:off x="311700" y="273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Weaknesses</a:t>
            </a:r>
            <a:endParaRPr b="1" sz="1800">
              <a:latin typeface="Century Gothic"/>
              <a:ea typeface="Century Gothic"/>
              <a:cs typeface="Century Gothic"/>
              <a:sym typeface="Century Gothic"/>
            </a:endParaRPr>
          </a:p>
        </p:txBody>
      </p:sp>
      <p:sp>
        <p:nvSpPr>
          <p:cNvPr id="69" name="Google Shape;69;p15"/>
          <p:cNvSpPr txBox="1"/>
          <p:nvPr>
            <p:ph type="title"/>
          </p:nvPr>
        </p:nvSpPr>
        <p:spPr>
          <a:xfrm>
            <a:off x="376800" y="1011850"/>
            <a:ext cx="8520600" cy="16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 Textures &amp; Materials</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 Daytime Scene &amp; Nighttime Scene</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 Clear silhouettes</a:t>
            </a:r>
            <a:endParaRPr sz="1100">
              <a:latin typeface="Century Gothic"/>
              <a:ea typeface="Century Gothic"/>
              <a:cs typeface="Century Gothic"/>
              <a:sym typeface="Century Gothic"/>
            </a:endParaRPr>
          </a:p>
        </p:txBody>
      </p:sp>
      <p:sp>
        <p:nvSpPr>
          <p:cNvPr id="70" name="Google Shape;70;p15"/>
          <p:cNvSpPr txBox="1"/>
          <p:nvPr>
            <p:ph type="title"/>
          </p:nvPr>
        </p:nvSpPr>
        <p:spPr>
          <a:xfrm>
            <a:off x="427350" y="3266750"/>
            <a:ext cx="8520600" cy="16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 </a:t>
            </a:r>
            <a:r>
              <a:rPr lang="en-GB" sz="1100">
                <a:latin typeface="Century Gothic"/>
                <a:ea typeface="Century Gothic"/>
                <a:cs typeface="Century Gothic"/>
                <a:sym typeface="Century Gothic"/>
              </a:rPr>
              <a:t>Communication</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Art style is not cohesive</a:t>
            </a:r>
            <a:endParaRPr sz="11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3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General Moodboard [Overall Feel of the game]</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76" name="Google Shape;76;p16"/>
          <p:cNvPicPr preferRelativeResize="0"/>
          <p:nvPr/>
        </p:nvPicPr>
        <p:blipFill>
          <a:blip r:embed="rId3">
            <a:alphaModFix/>
          </a:blip>
          <a:stretch>
            <a:fillRect/>
          </a:stretch>
        </p:blipFill>
        <p:spPr>
          <a:xfrm>
            <a:off x="2899199" y="965750"/>
            <a:ext cx="3429561" cy="1927610"/>
          </a:xfrm>
          <a:prstGeom prst="rect">
            <a:avLst/>
          </a:prstGeom>
          <a:noFill/>
          <a:ln>
            <a:noFill/>
          </a:ln>
        </p:spPr>
      </p:pic>
      <p:pic>
        <p:nvPicPr>
          <p:cNvPr id="77" name="Google Shape;77;p16"/>
          <p:cNvPicPr preferRelativeResize="0"/>
          <p:nvPr/>
        </p:nvPicPr>
        <p:blipFill>
          <a:blip r:embed="rId4">
            <a:alphaModFix/>
          </a:blip>
          <a:stretch>
            <a:fillRect/>
          </a:stretch>
        </p:blipFill>
        <p:spPr>
          <a:xfrm>
            <a:off x="2662974" y="3044165"/>
            <a:ext cx="3729201" cy="1834793"/>
          </a:xfrm>
          <a:prstGeom prst="rect">
            <a:avLst/>
          </a:prstGeom>
          <a:noFill/>
          <a:ln>
            <a:noFill/>
          </a:ln>
        </p:spPr>
      </p:pic>
      <p:pic>
        <p:nvPicPr>
          <p:cNvPr id="78" name="Google Shape;78;p16"/>
          <p:cNvPicPr preferRelativeResize="0"/>
          <p:nvPr/>
        </p:nvPicPr>
        <p:blipFill>
          <a:blip r:embed="rId5">
            <a:alphaModFix/>
          </a:blip>
          <a:stretch>
            <a:fillRect/>
          </a:stretch>
        </p:blipFill>
        <p:spPr>
          <a:xfrm>
            <a:off x="311700" y="3044165"/>
            <a:ext cx="2677574" cy="1785043"/>
          </a:xfrm>
          <a:prstGeom prst="rect">
            <a:avLst/>
          </a:prstGeom>
          <a:noFill/>
          <a:ln>
            <a:noFill/>
          </a:ln>
        </p:spPr>
      </p:pic>
      <p:pic>
        <p:nvPicPr>
          <p:cNvPr id="79" name="Google Shape;79;p16"/>
          <p:cNvPicPr preferRelativeResize="0"/>
          <p:nvPr/>
        </p:nvPicPr>
        <p:blipFill>
          <a:blip r:embed="rId6">
            <a:alphaModFix/>
          </a:blip>
          <a:stretch>
            <a:fillRect/>
          </a:stretch>
        </p:blipFill>
        <p:spPr>
          <a:xfrm>
            <a:off x="6407322" y="1817213"/>
            <a:ext cx="2492391" cy="1400863"/>
          </a:xfrm>
          <a:prstGeom prst="rect">
            <a:avLst/>
          </a:prstGeom>
          <a:noFill/>
          <a:ln>
            <a:noFill/>
          </a:ln>
        </p:spPr>
      </p:pic>
      <p:pic>
        <p:nvPicPr>
          <p:cNvPr id="80" name="Google Shape;80;p16"/>
          <p:cNvPicPr preferRelativeResize="0"/>
          <p:nvPr/>
        </p:nvPicPr>
        <p:blipFill>
          <a:blip r:embed="rId7">
            <a:alphaModFix/>
          </a:blip>
          <a:stretch>
            <a:fillRect/>
          </a:stretch>
        </p:blipFill>
        <p:spPr>
          <a:xfrm>
            <a:off x="6407322" y="333175"/>
            <a:ext cx="2492378" cy="1400875"/>
          </a:xfrm>
          <a:prstGeom prst="rect">
            <a:avLst/>
          </a:prstGeom>
          <a:noFill/>
          <a:ln>
            <a:noFill/>
          </a:ln>
        </p:spPr>
      </p:pic>
      <p:pic>
        <p:nvPicPr>
          <p:cNvPr id="81" name="Google Shape;81;p16"/>
          <p:cNvPicPr preferRelativeResize="0"/>
          <p:nvPr/>
        </p:nvPicPr>
        <p:blipFill>
          <a:blip r:embed="rId8">
            <a:alphaModFix/>
          </a:blip>
          <a:stretch>
            <a:fillRect/>
          </a:stretch>
        </p:blipFill>
        <p:spPr>
          <a:xfrm>
            <a:off x="6511543" y="3329175"/>
            <a:ext cx="2388158" cy="1537525"/>
          </a:xfrm>
          <a:prstGeom prst="rect">
            <a:avLst/>
          </a:prstGeom>
          <a:noFill/>
          <a:ln>
            <a:noFill/>
          </a:ln>
        </p:spPr>
      </p:pic>
      <p:pic>
        <p:nvPicPr>
          <p:cNvPr id="82" name="Google Shape;82;p16"/>
          <p:cNvPicPr preferRelativeResize="0"/>
          <p:nvPr/>
        </p:nvPicPr>
        <p:blipFill>
          <a:blip r:embed="rId9">
            <a:alphaModFix/>
          </a:blip>
          <a:stretch>
            <a:fillRect/>
          </a:stretch>
        </p:blipFill>
        <p:spPr>
          <a:xfrm>
            <a:off x="311700" y="1010786"/>
            <a:ext cx="2434867" cy="18261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Environment Art Direction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88" name="Google Shape;88;p17"/>
          <p:cNvPicPr preferRelativeResize="0"/>
          <p:nvPr/>
        </p:nvPicPr>
        <p:blipFill>
          <a:blip r:embed="rId3">
            <a:alphaModFix/>
          </a:blip>
          <a:stretch>
            <a:fillRect/>
          </a:stretch>
        </p:blipFill>
        <p:spPr>
          <a:xfrm>
            <a:off x="606637" y="1011417"/>
            <a:ext cx="2038044" cy="3642433"/>
          </a:xfrm>
          <a:prstGeom prst="rect">
            <a:avLst/>
          </a:prstGeom>
          <a:noFill/>
          <a:ln>
            <a:noFill/>
          </a:ln>
        </p:spPr>
      </p:pic>
      <p:pic>
        <p:nvPicPr>
          <p:cNvPr id="89" name="Google Shape;89;p17"/>
          <p:cNvPicPr preferRelativeResize="0"/>
          <p:nvPr/>
        </p:nvPicPr>
        <p:blipFill>
          <a:blip r:embed="rId4">
            <a:alphaModFix/>
          </a:blip>
          <a:stretch>
            <a:fillRect/>
          </a:stretch>
        </p:blipFill>
        <p:spPr>
          <a:xfrm>
            <a:off x="2721719" y="1023044"/>
            <a:ext cx="1962511" cy="1223514"/>
          </a:xfrm>
          <a:prstGeom prst="rect">
            <a:avLst/>
          </a:prstGeom>
          <a:noFill/>
          <a:ln>
            <a:noFill/>
          </a:ln>
        </p:spPr>
      </p:pic>
      <p:pic>
        <p:nvPicPr>
          <p:cNvPr id="90" name="Google Shape;90;p17"/>
          <p:cNvPicPr preferRelativeResize="0"/>
          <p:nvPr/>
        </p:nvPicPr>
        <p:blipFill>
          <a:blip r:embed="rId5">
            <a:alphaModFix/>
          </a:blip>
          <a:stretch>
            <a:fillRect/>
          </a:stretch>
        </p:blipFill>
        <p:spPr>
          <a:xfrm>
            <a:off x="2705762" y="2284580"/>
            <a:ext cx="1907038" cy="1068454"/>
          </a:xfrm>
          <a:prstGeom prst="rect">
            <a:avLst/>
          </a:prstGeom>
          <a:noFill/>
          <a:ln>
            <a:noFill/>
          </a:ln>
        </p:spPr>
      </p:pic>
      <p:pic>
        <p:nvPicPr>
          <p:cNvPr id="91" name="Google Shape;91;p17"/>
          <p:cNvPicPr preferRelativeResize="0"/>
          <p:nvPr/>
        </p:nvPicPr>
        <p:blipFill>
          <a:blip r:embed="rId6">
            <a:alphaModFix/>
          </a:blip>
          <a:stretch>
            <a:fillRect/>
          </a:stretch>
        </p:blipFill>
        <p:spPr>
          <a:xfrm>
            <a:off x="4720950" y="1000300"/>
            <a:ext cx="1883876" cy="1255908"/>
          </a:xfrm>
          <a:prstGeom prst="rect">
            <a:avLst/>
          </a:prstGeom>
          <a:noFill/>
          <a:ln>
            <a:noFill/>
          </a:ln>
        </p:spPr>
      </p:pic>
      <p:pic>
        <p:nvPicPr>
          <p:cNvPr id="92" name="Google Shape;92;p17"/>
          <p:cNvPicPr preferRelativeResize="0"/>
          <p:nvPr/>
        </p:nvPicPr>
        <p:blipFill>
          <a:blip r:embed="rId7">
            <a:alphaModFix/>
          </a:blip>
          <a:stretch>
            <a:fillRect/>
          </a:stretch>
        </p:blipFill>
        <p:spPr>
          <a:xfrm>
            <a:off x="6592960" y="1011623"/>
            <a:ext cx="2000269" cy="1200862"/>
          </a:xfrm>
          <a:prstGeom prst="rect">
            <a:avLst/>
          </a:prstGeom>
          <a:noFill/>
          <a:ln>
            <a:noFill/>
          </a:ln>
        </p:spPr>
      </p:pic>
      <p:pic>
        <p:nvPicPr>
          <p:cNvPr id="93" name="Google Shape;93;p17"/>
          <p:cNvPicPr preferRelativeResize="0"/>
          <p:nvPr/>
        </p:nvPicPr>
        <p:blipFill>
          <a:blip r:embed="rId8">
            <a:alphaModFix/>
          </a:blip>
          <a:stretch>
            <a:fillRect/>
          </a:stretch>
        </p:blipFill>
        <p:spPr>
          <a:xfrm>
            <a:off x="2704450" y="3391038"/>
            <a:ext cx="2230067" cy="1251687"/>
          </a:xfrm>
          <a:prstGeom prst="rect">
            <a:avLst/>
          </a:prstGeom>
          <a:noFill/>
          <a:ln>
            <a:noFill/>
          </a:ln>
        </p:spPr>
      </p:pic>
      <p:pic>
        <p:nvPicPr>
          <p:cNvPr id="94" name="Google Shape;94;p17"/>
          <p:cNvPicPr preferRelativeResize="0"/>
          <p:nvPr/>
        </p:nvPicPr>
        <p:blipFill>
          <a:blip r:embed="rId9">
            <a:alphaModFix/>
          </a:blip>
          <a:stretch>
            <a:fillRect/>
          </a:stretch>
        </p:blipFill>
        <p:spPr>
          <a:xfrm>
            <a:off x="4665972" y="2289359"/>
            <a:ext cx="1883888" cy="1058857"/>
          </a:xfrm>
          <a:prstGeom prst="rect">
            <a:avLst/>
          </a:prstGeom>
          <a:noFill/>
          <a:ln>
            <a:noFill/>
          </a:ln>
        </p:spPr>
      </p:pic>
      <p:pic>
        <p:nvPicPr>
          <p:cNvPr id="95" name="Google Shape;95;p17"/>
          <p:cNvPicPr preferRelativeResize="0"/>
          <p:nvPr/>
        </p:nvPicPr>
        <p:blipFill>
          <a:blip r:embed="rId10">
            <a:alphaModFix/>
          </a:blip>
          <a:stretch>
            <a:fillRect/>
          </a:stretch>
        </p:blipFill>
        <p:spPr>
          <a:xfrm>
            <a:off x="6587619" y="2283608"/>
            <a:ext cx="2005609" cy="1070376"/>
          </a:xfrm>
          <a:prstGeom prst="rect">
            <a:avLst/>
          </a:prstGeom>
          <a:noFill/>
          <a:ln>
            <a:noFill/>
          </a:ln>
        </p:spPr>
      </p:pic>
      <p:pic>
        <p:nvPicPr>
          <p:cNvPr id="96" name="Google Shape;96;p17"/>
          <p:cNvPicPr preferRelativeResize="0"/>
          <p:nvPr/>
        </p:nvPicPr>
        <p:blipFill>
          <a:blip r:embed="rId11">
            <a:alphaModFix/>
          </a:blip>
          <a:stretch>
            <a:fillRect/>
          </a:stretch>
        </p:blipFill>
        <p:spPr>
          <a:xfrm>
            <a:off x="5015844" y="3391034"/>
            <a:ext cx="1668907" cy="1251688"/>
          </a:xfrm>
          <a:prstGeom prst="rect">
            <a:avLst/>
          </a:prstGeom>
          <a:noFill/>
          <a:ln>
            <a:noFill/>
          </a:ln>
        </p:spPr>
      </p:pic>
      <p:pic>
        <p:nvPicPr>
          <p:cNvPr id="97" name="Google Shape;97;p17"/>
          <p:cNvPicPr preferRelativeResize="0"/>
          <p:nvPr/>
        </p:nvPicPr>
        <p:blipFill>
          <a:blip r:embed="rId12">
            <a:alphaModFix/>
          </a:blip>
          <a:stretch>
            <a:fillRect/>
          </a:stretch>
        </p:blipFill>
        <p:spPr>
          <a:xfrm>
            <a:off x="6734343" y="3391038"/>
            <a:ext cx="1838420" cy="1251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3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The Concept Art</a:t>
            </a:r>
            <a:endParaRPr b="1" sz="1800">
              <a:latin typeface="Century Gothic"/>
              <a:ea typeface="Century Gothic"/>
              <a:cs typeface="Century Gothic"/>
              <a:sym typeface="Century Gothic"/>
            </a:endParaRPr>
          </a:p>
        </p:txBody>
      </p:sp>
      <p:pic>
        <p:nvPicPr>
          <p:cNvPr id="103" name="Google Shape;103;p18"/>
          <p:cNvPicPr preferRelativeResize="0"/>
          <p:nvPr/>
        </p:nvPicPr>
        <p:blipFill>
          <a:blip r:embed="rId3">
            <a:alphaModFix/>
          </a:blip>
          <a:stretch>
            <a:fillRect/>
          </a:stretch>
        </p:blipFill>
        <p:spPr>
          <a:xfrm>
            <a:off x="402200" y="2296300"/>
            <a:ext cx="4092048" cy="2332474"/>
          </a:xfrm>
          <a:prstGeom prst="rect">
            <a:avLst/>
          </a:prstGeom>
          <a:noFill/>
          <a:ln>
            <a:noFill/>
          </a:ln>
        </p:spPr>
      </p:pic>
      <p:pic>
        <p:nvPicPr>
          <p:cNvPr id="104" name="Google Shape;104;p18"/>
          <p:cNvPicPr preferRelativeResize="0"/>
          <p:nvPr/>
        </p:nvPicPr>
        <p:blipFill>
          <a:blip r:embed="rId4">
            <a:alphaModFix/>
          </a:blip>
          <a:stretch>
            <a:fillRect/>
          </a:stretch>
        </p:blipFill>
        <p:spPr>
          <a:xfrm>
            <a:off x="4572001" y="1760200"/>
            <a:ext cx="2027725" cy="2868576"/>
          </a:xfrm>
          <a:prstGeom prst="rect">
            <a:avLst/>
          </a:prstGeom>
          <a:noFill/>
          <a:ln>
            <a:noFill/>
          </a:ln>
        </p:spPr>
      </p:pic>
      <p:pic>
        <p:nvPicPr>
          <p:cNvPr id="105" name="Google Shape;105;p18"/>
          <p:cNvPicPr preferRelativeResize="0"/>
          <p:nvPr/>
        </p:nvPicPr>
        <p:blipFill>
          <a:blip r:embed="rId5">
            <a:alphaModFix/>
          </a:blip>
          <a:stretch>
            <a:fillRect/>
          </a:stretch>
        </p:blipFill>
        <p:spPr>
          <a:xfrm>
            <a:off x="6675925" y="1760200"/>
            <a:ext cx="2027725" cy="2868568"/>
          </a:xfrm>
          <a:prstGeom prst="rect">
            <a:avLst/>
          </a:prstGeom>
          <a:noFill/>
          <a:ln>
            <a:noFill/>
          </a:ln>
        </p:spPr>
      </p:pic>
      <p:sp>
        <p:nvSpPr>
          <p:cNvPr id="106" name="Google Shape;106;p18"/>
          <p:cNvSpPr txBox="1"/>
          <p:nvPr>
            <p:ph type="title"/>
          </p:nvPr>
        </p:nvSpPr>
        <p:spPr>
          <a:xfrm>
            <a:off x="374275" y="1060813"/>
            <a:ext cx="3957300" cy="11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 New </a:t>
            </a:r>
            <a:r>
              <a:rPr lang="en-GB" sz="1100">
                <a:latin typeface="Century Gothic"/>
                <a:ea typeface="Century Gothic"/>
                <a:cs typeface="Century Gothic"/>
                <a:sym typeface="Century Gothic"/>
              </a:rPr>
              <a:t>environment</a:t>
            </a:r>
            <a:endParaRPr sz="11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Environment Assets Design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112" name="Google Shape;112;p19"/>
          <p:cNvSpPr txBox="1"/>
          <p:nvPr/>
        </p:nvSpPr>
        <p:spPr>
          <a:xfrm>
            <a:off x="718100" y="1034713"/>
            <a:ext cx="1617300" cy="24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Plants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T</a:t>
            </a:r>
            <a:r>
              <a:rPr lang="en-GB" sz="1100">
                <a:solidFill>
                  <a:srgbClr val="FFFFFF"/>
                </a:solidFill>
                <a:latin typeface="Century Gothic"/>
                <a:ea typeface="Century Gothic"/>
                <a:cs typeface="Century Gothic"/>
                <a:sym typeface="Century Gothic"/>
              </a:rPr>
              <a:t>rees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Crystals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Rocks</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Mountain</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Bridge</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Grasses</a:t>
            </a:r>
            <a:endParaRPr sz="1100">
              <a:solidFill>
                <a:srgbClr val="FFFFFF"/>
              </a:solidFill>
              <a:latin typeface="Century Gothic"/>
              <a:ea typeface="Century Gothic"/>
              <a:cs typeface="Century Gothic"/>
              <a:sym typeface="Century Gothic"/>
            </a:endParaRPr>
          </a:p>
        </p:txBody>
      </p:sp>
      <p:pic>
        <p:nvPicPr>
          <p:cNvPr id="113" name="Google Shape;113;p19"/>
          <p:cNvPicPr preferRelativeResize="0"/>
          <p:nvPr/>
        </p:nvPicPr>
        <p:blipFill>
          <a:blip r:embed="rId3">
            <a:alphaModFix/>
          </a:blip>
          <a:stretch>
            <a:fillRect/>
          </a:stretch>
        </p:blipFill>
        <p:spPr>
          <a:xfrm>
            <a:off x="2764150" y="1156055"/>
            <a:ext cx="1575927" cy="1706152"/>
          </a:xfrm>
          <a:prstGeom prst="rect">
            <a:avLst/>
          </a:prstGeom>
          <a:noFill/>
          <a:ln>
            <a:noFill/>
          </a:ln>
        </p:spPr>
      </p:pic>
      <p:pic>
        <p:nvPicPr>
          <p:cNvPr id="114" name="Google Shape;114;p19"/>
          <p:cNvPicPr preferRelativeResize="0"/>
          <p:nvPr/>
        </p:nvPicPr>
        <p:blipFill>
          <a:blip r:embed="rId4">
            <a:alphaModFix/>
          </a:blip>
          <a:stretch>
            <a:fillRect/>
          </a:stretch>
        </p:blipFill>
        <p:spPr>
          <a:xfrm>
            <a:off x="5409160" y="2914003"/>
            <a:ext cx="3172463" cy="1875797"/>
          </a:xfrm>
          <a:prstGeom prst="rect">
            <a:avLst/>
          </a:prstGeom>
          <a:noFill/>
          <a:ln>
            <a:noFill/>
          </a:ln>
        </p:spPr>
      </p:pic>
      <p:pic>
        <p:nvPicPr>
          <p:cNvPr id="115" name="Google Shape;115;p19"/>
          <p:cNvPicPr preferRelativeResize="0"/>
          <p:nvPr/>
        </p:nvPicPr>
        <p:blipFill>
          <a:blip r:embed="rId5">
            <a:alphaModFix/>
          </a:blip>
          <a:stretch>
            <a:fillRect/>
          </a:stretch>
        </p:blipFill>
        <p:spPr>
          <a:xfrm>
            <a:off x="2764153" y="2913998"/>
            <a:ext cx="2558504" cy="1875802"/>
          </a:xfrm>
          <a:prstGeom prst="rect">
            <a:avLst/>
          </a:prstGeom>
          <a:noFill/>
          <a:ln>
            <a:noFill/>
          </a:ln>
        </p:spPr>
      </p:pic>
      <p:pic>
        <p:nvPicPr>
          <p:cNvPr id="116" name="Google Shape;116;p19"/>
          <p:cNvPicPr preferRelativeResize="0"/>
          <p:nvPr/>
        </p:nvPicPr>
        <p:blipFill>
          <a:blip r:embed="rId6">
            <a:alphaModFix/>
          </a:blip>
          <a:stretch>
            <a:fillRect/>
          </a:stretch>
        </p:blipFill>
        <p:spPr>
          <a:xfrm>
            <a:off x="4388163" y="1156050"/>
            <a:ext cx="4193462" cy="1706157"/>
          </a:xfrm>
          <a:prstGeom prst="rect">
            <a:avLst/>
          </a:prstGeom>
          <a:noFill/>
          <a:ln>
            <a:noFill/>
          </a:ln>
        </p:spPr>
      </p:pic>
      <p:pic>
        <p:nvPicPr>
          <p:cNvPr id="117" name="Google Shape;117;p19"/>
          <p:cNvPicPr preferRelativeResize="0"/>
          <p:nvPr/>
        </p:nvPicPr>
        <p:blipFill>
          <a:blip r:embed="rId7">
            <a:alphaModFix/>
          </a:blip>
          <a:stretch>
            <a:fillRect/>
          </a:stretch>
        </p:blipFill>
        <p:spPr>
          <a:xfrm>
            <a:off x="718100" y="3600368"/>
            <a:ext cx="1959550" cy="11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Textures &amp; Materials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sp>
        <p:nvSpPr>
          <p:cNvPr id="123" name="Google Shape;123;p20"/>
          <p:cNvSpPr txBox="1"/>
          <p:nvPr/>
        </p:nvSpPr>
        <p:spPr>
          <a:xfrm>
            <a:off x="385575" y="1214950"/>
            <a:ext cx="37971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Add emissive maps for the nighttime scene.</a:t>
            </a:r>
            <a:endParaRPr sz="1100">
              <a:solidFill>
                <a:srgbClr val="FFFFFF"/>
              </a:solidFill>
              <a:latin typeface="Century Gothic"/>
              <a:ea typeface="Century Gothic"/>
              <a:cs typeface="Century Gothic"/>
              <a:sym typeface="Century Gothic"/>
            </a:endParaRPr>
          </a:p>
        </p:txBody>
      </p:sp>
      <p:pic>
        <p:nvPicPr>
          <p:cNvPr id="124" name="Google Shape;124;p20"/>
          <p:cNvPicPr preferRelativeResize="0"/>
          <p:nvPr/>
        </p:nvPicPr>
        <p:blipFill>
          <a:blip r:embed="rId3">
            <a:alphaModFix/>
          </a:blip>
          <a:stretch>
            <a:fillRect/>
          </a:stretch>
        </p:blipFill>
        <p:spPr>
          <a:xfrm>
            <a:off x="819563" y="1956663"/>
            <a:ext cx="3540513" cy="2158350"/>
          </a:xfrm>
          <a:prstGeom prst="rect">
            <a:avLst/>
          </a:prstGeom>
          <a:noFill/>
          <a:ln>
            <a:noFill/>
          </a:ln>
        </p:spPr>
      </p:pic>
      <p:pic>
        <p:nvPicPr>
          <p:cNvPr id="125" name="Google Shape;125;p20"/>
          <p:cNvPicPr preferRelativeResize="0"/>
          <p:nvPr/>
        </p:nvPicPr>
        <p:blipFill>
          <a:blip r:embed="rId4">
            <a:alphaModFix/>
          </a:blip>
          <a:stretch>
            <a:fillRect/>
          </a:stretch>
        </p:blipFill>
        <p:spPr>
          <a:xfrm>
            <a:off x="4783928" y="1956663"/>
            <a:ext cx="3540508" cy="2124312"/>
          </a:xfrm>
          <a:prstGeom prst="rect">
            <a:avLst/>
          </a:prstGeom>
          <a:noFill/>
          <a:ln>
            <a:noFill/>
          </a:ln>
        </p:spPr>
      </p:pic>
      <p:sp>
        <p:nvSpPr>
          <p:cNvPr id="126" name="Google Shape;126;p20"/>
          <p:cNvSpPr txBox="1"/>
          <p:nvPr/>
        </p:nvSpPr>
        <p:spPr>
          <a:xfrm>
            <a:off x="2168125" y="4269250"/>
            <a:ext cx="18537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 Daytime</a:t>
            </a:r>
            <a:endParaRPr sz="1100">
              <a:solidFill>
                <a:srgbClr val="FFFFFF"/>
              </a:solidFill>
              <a:latin typeface="Century Gothic"/>
              <a:ea typeface="Century Gothic"/>
              <a:cs typeface="Century Gothic"/>
              <a:sym typeface="Century Gothic"/>
            </a:endParaRPr>
          </a:p>
        </p:txBody>
      </p:sp>
      <p:sp>
        <p:nvSpPr>
          <p:cNvPr id="127" name="Google Shape;127;p20"/>
          <p:cNvSpPr txBox="1"/>
          <p:nvPr/>
        </p:nvSpPr>
        <p:spPr>
          <a:xfrm>
            <a:off x="6134050" y="4269250"/>
            <a:ext cx="23874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Nighttime</a:t>
            </a:r>
            <a:endParaRPr sz="1100">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39150"/>
            <a:ext cx="8520600" cy="4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entury Gothic"/>
                <a:ea typeface="Century Gothic"/>
                <a:cs typeface="Century Gothic"/>
                <a:sym typeface="Century Gothic"/>
              </a:rPr>
              <a:t>Game </a:t>
            </a:r>
            <a:r>
              <a:rPr b="1" lang="en-GB" sz="1800">
                <a:latin typeface="Century Gothic"/>
                <a:ea typeface="Century Gothic"/>
                <a:cs typeface="Century Gothic"/>
                <a:sym typeface="Century Gothic"/>
              </a:rPr>
              <a:t>Environment Design</a:t>
            </a:r>
            <a:endParaRPr b="1" sz="1800"/>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33" name="Google Shape;133;p21"/>
          <p:cNvPicPr preferRelativeResize="0"/>
          <p:nvPr/>
        </p:nvPicPr>
        <p:blipFill>
          <a:blip r:embed="rId3">
            <a:alphaModFix/>
          </a:blip>
          <a:stretch>
            <a:fillRect/>
          </a:stretch>
        </p:blipFill>
        <p:spPr>
          <a:xfrm>
            <a:off x="3815550" y="439150"/>
            <a:ext cx="4881075" cy="2705476"/>
          </a:xfrm>
          <a:prstGeom prst="rect">
            <a:avLst/>
          </a:prstGeom>
          <a:noFill/>
          <a:ln>
            <a:noFill/>
          </a:ln>
        </p:spPr>
      </p:pic>
      <p:pic>
        <p:nvPicPr>
          <p:cNvPr id="134" name="Google Shape;134;p21"/>
          <p:cNvPicPr preferRelativeResize="0"/>
          <p:nvPr/>
        </p:nvPicPr>
        <p:blipFill>
          <a:blip r:embed="rId4">
            <a:alphaModFix/>
          </a:blip>
          <a:stretch>
            <a:fillRect/>
          </a:stretch>
        </p:blipFill>
        <p:spPr>
          <a:xfrm>
            <a:off x="399425" y="2684225"/>
            <a:ext cx="3829826" cy="1996375"/>
          </a:xfrm>
          <a:prstGeom prst="rect">
            <a:avLst/>
          </a:prstGeom>
          <a:noFill/>
          <a:ln>
            <a:noFill/>
          </a:ln>
        </p:spPr>
      </p:pic>
      <p:sp>
        <p:nvSpPr>
          <p:cNvPr id="135" name="Google Shape;135;p21"/>
          <p:cNvSpPr txBox="1"/>
          <p:nvPr/>
        </p:nvSpPr>
        <p:spPr>
          <a:xfrm>
            <a:off x="399425" y="1078650"/>
            <a:ext cx="34929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Century Gothic"/>
                <a:ea typeface="Century Gothic"/>
                <a:cs typeface="Century Gothic"/>
                <a:sym typeface="Century Gothic"/>
              </a:rPr>
              <a:t>New game </a:t>
            </a:r>
            <a:r>
              <a:rPr lang="en-GB" sz="1100">
                <a:solidFill>
                  <a:srgbClr val="FFFFFF"/>
                </a:solidFill>
                <a:latin typeface="Century Gothic"/>
                <a:ea typeface="Century Gothic"/>
                <a:cs typeface="Century Gothic"/>
                <a:sym typeface="Century Gothic"/>
              </a:rPr>
              <a:t>environment layout.</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Add rivers</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Add new assets</a:t>
            </a:r>
            <a:endParaRPr sz="1100">
              <a:solidFill>
                <a:schemeClr val="dk1"/>
              </a:solidFill>
              <a:latin typeface="Century Gothic"/>
              <a:ea typeface="Century Gothic"/>
              <a:cs typeface="Century Gothic"/>
              <a:sym typeface="Century Gothic"/>
            </a:endParaRPr>
          </a:p>
        </p:txBody>
      </p:sp>
      <p:pic>
        <p:nvPicPr>
          <p:cNvPr id="136" name="Google Shape;136;p21"/>
          <p:cNvPicPr preferRelativeResize="0"/>
          <p:nvPr/>
        </p:nvPicPr>
        <p:blipFill>
          <a:blip r:embed="rId5">
            <a:alphaModFix/>
          </a:blip>
          <a:stretch>
            <a:fillRect/>
          </a:stretch>
        </p:blipFill>
        <p:spPr>
          <a:xfrm>
            <a:off x="5094650" y="2957925"/>
            <a:ext cx="3295250" cy="185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